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9" r:id="rId5"/>
    <p:sldId id="261" r:id="rId6"/>
    <p:sldId id="262" r:id="rId7"/>
    <p:sldId id="263" r:id="rId8"/>
    <p:sldId id="264" r:id="rId9"/>
    <p:sldId id="265" r:id="rId10"/>
    <p:sldId id="266" r:id="rId11"/>
    <p:sldId id="268" r:id="rId12"/>
    <p:sldId id="272" r:id="rId13"/>
    <p:sldId id="269" r:id="rId14"/>
    <p:sldId id="270" r:id="rId15"/>
    <p:sldId id="271" r:id="rId16"/>
    <p:sldId id="289"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67"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D550-D658-085F-FCA2-5700A3BE1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7AF1C8-7AE6-699A-9338-C875794CC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B2D408-E4F0-FEA8-4B19-B2BDA43668DB}"/>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642C573D-69A7-3D9D-A90F-789333A7C3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560186-3BB5-98F1-C819-E9CCD656B354}"/>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139365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C951-DA01-2FED-644B-51956DA106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55295C-AE41-AB0E-77AB-510C562897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1A217-67C1-B2AF-1E0D-ED99757D9522}"/>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873EA1ED-361B-A6CF-732B-2AC02BEEF1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7B72BD-3CD4-C422-86EB-CCAE80750810}"/>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283715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95224D-8ADF-6F61-12B1-E6B167BA6BF0}"/>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336000-735F-D89A-BDE0-8CE6252B70FB}"/>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26B80-4C35-DE87-D11F-F1A0DB4A2379}"/>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4DF0AC71-3695-72D0-74A6-C7B690DE2D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D15CF-2C06-A84D-0E75-C6662E251576}"/>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413808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D223-574B-0A24-F4AE-FA36D26BC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FD57C3-CEFC-0D04-FA84-F43929B3C2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AB3AD4-2B52-7532-2D18-12EE8856C718}"/>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5E8AB7B3-298D-461B-6E4F-0B9AD19939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C5CDC9-F4E1-B67E-6DBB-FA4E65AE4041}"/>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1223570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C2C6-7559-AB4D-A93E-BED2E585E3A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A4063A-A95F-D1A5-FE6B-E54861CA8DA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4897F-65AF-13E4-AAF0-ECE09D7CEBB2}"/>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BA02B64F-F566-74A3-05B1-3806ECCD85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0FF84E-FD31-92F0-F75D-5854F3B02962}"/>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45600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924-F4D4-DC97-5005-3BE129D179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272560-9687-B9CD-5B15-32522E571A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5DE4DE-0728-4F35-4D40-8052ECAAD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B02578-819C-755E-71B4-7B46D29AFBE4}"/>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6" name="Footer Placeholder 5">
            <a:extLst>
              <a:ext uri="{FF2B5EF4-FFF2-40B4-BE49-F238E27FC236}">
                <a16:creationId xmlns:a16="http://schemas.microsoft.com/office/drawing/2014/main" id="{8898B4B4-4D81-52A4-081B-53E31E4C85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AB1E5D-2C5A-3736-9021-2116AD9E2CB3}"/>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393784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1132F-CF99-A40D-3FB6-D0CF64CCFB0D}"/>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69A36A-6365-1FAB-3384-B0857DA1D24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6E3CE-A84C-27D5-FD41-573DBAC42878}"/>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084DF9-0578-344A-9C5C-47D36760CDE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317D8-233C-E908-454D-274E79425BB4}"/>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5374F4-B9E8-D712-5957-8F937C07D434}"/>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8" name="Footer Placeholder 7">
            <a:extLst>
              <a:ext uri="{FF2B5EF4-FFF2-40B4-BE49-F238E27FC236}">
                <a16:creationId xmlns:a16="http://schemas.microsoft.com/office/drawing/2014/main" id="{49485AF8-335A-6055-75CC-418A80CE95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D87720-FC2A-1D2B-5E36-B56A291B2FC1}"/>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626170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E55A-DA33-C54B-B33B-5E675CF396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F6A75F-DA81-A912-BF8C-E90475A728CD}"/>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4" name="Footer Placeholder 3">
            <a:extLst>
              <a:ext uri="{FF2B5EF4-FFF2-40B4-BE49-F238E27FC236}">
                <a16:creationId xmlns:a16="http://schemas.microsoft.com/office/drawing/2014/main" id="{0A684092-7D85-248D-63DC-A87D655ED4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5FEF99-D65D-28B5-A95C-D44A128A69E1}"/>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334966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155A8-621E-D1DF-EEC7-554B93215417}"/>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3" name="Footer Placeholder 2">
            <a:extLst>
              <a:ext uri="{FF2B5EF4-FFF2-40B4-BE49-F238E27FC236}">
                <a16:creationId xmlns:a16="http://schemas.microsoft.com/office/drawing/2014/main" id="{8C8D9B02-5E97-1B5F-24F6-FAF90A6264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675827-B5FB-4D9B-6262-BA7E05C0AFE4}"/>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187451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174E-3A43-1528-0671-CCF506F37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0C458A-4C40-877D-276A-79EDD5586DD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C9856D-0D3B-0EA0-5104-EA455C043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5D291-2E33-064A-3F3D-47E32E23B8B0}"/>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6" name="Footer Placeholder 5">
            <a:extLst>
              <a:ext uri="{FF2B5EF4-FFF2-40B4-BE49-F238E27FC236}">
                <a16:creationId xmlns:a16="http://schemas.microsoft.com/office/drawing/2014/main" id="{EA86544B-A934-2776-64DB-DD3B118E1C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52254C-F743-9AE4-8486-06E9B99A4E73}"/>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68643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72C1-3998-0363-6DAD-4AD92BDE0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3FDDAE-6C41-71AE-4E57-CB8FB4FAEAE8}"/>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CD6C4E-74F3-770B-C7B3-6817672E6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90A07-F56F-97AD-EB05-9D0B8602A557}"/>
              </a:ext>
            </a:extLst>
          </p:cNvPr>
          <p:cNvSpPr>
            <a:spLocks noGrp="1"/>
          </p:cNvSpPr>
          <p:nvPr>
            <p:ph type="dt" sz="half" idx="10"/>
          </p:nvPr>
        </p:nvSpPr>
        <p:spPr/>
        <p:txBody>
          <a:bodyPr/>
          <a:lstStyle/>
          <a:p>
            <a:fld id="{9E93D0C8-39A9-4DC3-ACBC-EDE102B0EF3B}" type="datetimeFigureOut">
              <a:rPr lang="en-IN" smtClean="0"/>
              <a:t>26-03-2024</a:t>
            </a:fld>
            <a:endParaRPr lang="en-IN"/>
          </a:p>
        </p:txBody>
      </p:sp>
      <p:sp>
        <p:nvSpPr>
          <p:cNvPr id="6" name="Footer Placeholder 5">
            <a:extLst>
              <a:ext uri="{FF2B5EF4-FFF2-40B4-BE49-F238E27FC236}">
                <a16:creationId xmlns:a16="http://schemas.microsoft.com/office/drawing/2014/main" id="{06809550-F9BF-462E-75A5-703E90B857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F3FD92-D09E-0861-5ED9-0E8073CCA93D}"/>
              </a:ext>
            </a:extLst>
          </p:cNvPr>
          <p:cNvSpPr>
            <a:spLocks noGrp="1"/>
          </p:cNvSpPr>
          <p:nvPr>
            <p:ph type="sldNum" sz="quarter" idx="12"/>
          </p:nvPr>
        </p:nvSpPr>
        <p:spPr/>
        <p:txBody>
          <a:bodyPr/>
          <a:lstStyle/>
          <a:p>
            <a:fld id="{8972E06E-4706-4C72-9050-BB92F2EDB40C}" type="slidenum">
              <a:rPr lang="en-IN" smtClean="0"/>
              <a:t>‹#›</a:t>
            </a:fld>
            <a:endParaRPr lang="en-IN"/>
          </a:p>
        </p:txBody>
      </p:sp>
    </p:spTree>
    <p:extLst>
      <p:ext uri="{BB962C8B-B14F-4D97-AF65-F5344CB8AC3E}">
        <p14:creationId xmlns:p14="http://schemas.microsoft.com/office/powerpoint/2010/main" val="922894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DBDA60-A126-87F4-6FE1-B0EB6D27662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2BAAEF-3525-32FA-B4F2-8C86009A0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B28A7-08C8-99EE-F1A3-04E464113B0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3D0C8-39A9-4DC3-ACBC-EDE102B0EF3B}" type="datetimeFigureOut">
              <a:rPr lang="en-IN" smtClean="0"/>
              <a:t>26-03-2024</a:t>
            </a:fld>
            <a:endParaRPr lang="en-IN"/>
          </a:p>
        </p:txBody>
      </p:sp>
      <p:sp>
        <p:nvSpPr>
          <p:cNvPr id="5" name="Footer Placeholder 4">
            <a:extLst>
              <a:ext uri="{FF2B5EF4-FFF2-40B4-BE49-F238E27FC236}">
                <a16:creationId xmlns:a16="http://schemas.microsoft.com/office/drawing/2014/main" id="{A0A6692E-13CC-5DD5-EA6C-4CCE992EBC22}"/>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88D097-C0BF-EDB7-1698-4C1015F62F7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2E06E-4706-4C72-9050-BB92F2EDB40C}" type="slidenum">
              <a:rPr lang="en-IN" smtClean="0"/>
              <a:t>‹#›</a:t>
            </a:fld>
            <a:endParaRPr lang="en-IN"/>
          </a:p>
        </p:txBody>
      </p:sp>
    </p:spTree>
    <p:extLst>
      <p:ext uri="{BB962C8B-B14F-4D97-AF65-F5344CB8AC3E}">
        <p14:creationId xmlns:p14="http://schemas.microsoft.com/office/powerpoint/2010/main" val="222738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CA73DF-BC9A-FB28-7BD2-37D54838509B}"/>
              </a:ext>
            </a:extLst>
          </p:cNvPr>
          <p:cNvSpPr>
            <a:spLocks noGrp="1"/>
          </p:cNvSpPr>
          <p:nvPr/>
        </p:nvSpPr>
        <p:spPr>
          <a:xfrm>
            <a:off x="2133597" y="698683"/>
            <a:ext cx="669870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CMR TECHNICAL CAMPUS</a:t>
            </a:r>
            <a:endParaRPr lang="en-US" dirty="0"/>
          </a:p>
        </p:txBody>
      </p:sp>
      <p:pic>
        <p:nvPicPr>
          <p:cNvPr id="8" name="Picture 7">
            <a:extLst>
              <a:ext uri="{FF2B5EF4-FFF2-40B4-BE49-F238E27FC236}">
                <a16:creationId xmlns:a16="http://schemas.microsoft.com/office/drawing/2014/main" id="{609E33C4-3D87-A9D3-6B15-9340E8A05D1E}"/>
              </a:ext>
            </a:extLst>
          </p:cNvPr>
          <p:cNvPicPr>
            <a:picLocks noChangeAspect="1"/>
          </p:cNvPicPr>
          <p:nvPr/>
        </p:nvPicPr>
        <p:blipFill>
          <a:blip r:embed="rId2" cstate="print"/>
          <a:stretch>
            <a:fillRect/>
          </a:stretch>
        </p:blipFill>
        <p:spPr>
          <a:xfrm>
            <a:off x="9800050" y="659003"/>
            <a:ext cx="1465044" cy="1080120"/>
          </a:xfrm>
          <a:prstGeom prst="rect">
            <a:avLst/>
          </a:prstGeom>
        </p:spPr>
      </p:pic>
      <p:pic>
        <p:nvPicPr>
          <p:cNvPr id="9" name="Picture 8">
            <a:extLst>
              <a:ext uri="{FF2B5EF4-FFF2-40B4-BE49-F238E27FC236}">
                <a16:creationId xmlns:a16="http://schemas.microsoft.com/office/drawing/2014/main" id="{4B3D19F9-BCC1-7838-A5E3-12B6BEDBC7B0}"/>
              </a:ext>
            </a:extLst>
          </p:cNvPr>
          <p:cNvPicPr>
            <a:picLocks noChangeAspect="1"/>
          </p:cNvPicPr>
          <p:nvPr/>
        </p:nvPicPr>
        <p:blipFill>
          <a:blip r:embed="rId3" cstate="print"/>
          <a:stretch>
            <a:fillRect/>
          </a:stretch>
        </p:blipFill>
        <p:spPr>
          <a:xfrm>
            <a:off x="657941" y="493747"/>
            <a:ext cx="1475656" cy="1410633"/>
          </a:xfrm>
          <a:prstGeom prst="rect">
            <a:avLst/>
          </a:prstGeom>
        </p:spPr>
      </p:pic>
      <p:sp>
        <p:nvSpPr>
          <p:cNvPr id="10" name="Rectangle 9">
            <a:extLst>
              <a:ext uri="{FF2B5EF4-FFF2-40B4-BE49-F238E27FC236}">
                <a16:creationId xmlns:a16="http://schemas.microsoft.com/office/drawing/2014/main" id="{6A433C5D-FCF5-477B-0512-68E122E34559}"/>
              </a:ext>
            </a:extLst>
          </p:cNvPr>
          <p:cNvSpPr/>
          <p:nvPr/>
        </p:nvSpPr>
        <p:spPr>
          <a:xfrm>
            <a:off x="2034074" y="1285837"/>
            <a:ext cx="7623110" cy="25533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r>
              <a:rPr lang="en-US" altLang="en-IN" sz="28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rPr>
              <a:t>UGC AUTONOMOUS</a:t>
            </a:r>
            <a:endParaRPr lang="en-IN" sz="2000" b="1" dirty="0">
              <a:solidFill>
                <a:srgbClr val="A40000"/>
              </a:solidFill>
              <a:effectLst>
                <a:outerShdw blurRad="38100" dist="38100" dir="2700000" algn="tl">
                  <a:srgbClr val="000000">
                    <a:alpha val="43137"/>
                  </a:srgbClr>
                </a:outerShdw>
              </a:effectLst>
              <a:latin typeface="Times New Roman" panose="02020603050405020304" charset="0"/>
              <a:ea typeface="Garamond" panose="02020404030301010803"/>
              <a:cs typeface="Times New Roman" panose="02020603050405020304" charset="0"/>
              <a:sym typeface="Garamond" panose="02020404030301010803"/>
            </a:endParaRPr>
          </a:p>
          <a:p>
            <a:pPr algn="ctr" defTabSz="457200">
              <a:defRPr/>
            </a:pPr>
            <a:r>
              <a:rPr lang="en-IN"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Accredited  by  NBA</a:t>
            </a:r>
            <a:r>
              <a:rPr lang="en-US" altLang="en-IN" b="1" dirty="0">
                <a:solidFill>
                  <a:srgbClr val="DE1103"/>
                </a:solidFill>
                <a:latin typeface="Times New Roman" panose="02020603050405020304" charset="0"/>
                <a:ea typeface="Garamond" panose="02020404030301010803"/>
                <a:cs typeface="Times New Roman" panose="02020603050405020304" charset="0"/>
                <a:sym typeface="Garamond" panose="02020404030301010803"/>
              </a:rPr>
              <a:t> &amp; NAAC with ‘A’ Grade </a:t>
            </a:r>
          </a:p>
          <a:p>
            <a:pPr algn="ctr" defTabSz="457200">
              <a:defRPr/>
            </a:pPr>
            <a:r>
              <a:rPr 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Approved  by AICTE,</a:t>
            </a:r>
            <a:r>
              <a:rPr lang="en-US" alt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New Delhi and </a:t>
            </a:r>
            <a:r>
              <a:rPr 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affiliated to  JNTU</a:t>
            </a:r>
            <a:r>
              <a:rPr lang="en-US" alt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,Hyderabad</a:t>
            </a:r>
            <a:br>
              <a:rPr 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br>
            <a:r>
              <a:rPr lang="en-US" altLang="en-IN" b="1" dirty="0">
                <a:solidFill>
                  <a:srgbClr val="00B050"/>
                </a:solidFill>
                <a:latin typeface="Times New Roman" panose="02020603050405020304" charset="0"/>
                <a:ea typeface="Garamond" panose="02020404030301010803"/>
                <a:cs typeface="Times New Roman" panose="02020603050405020304" charset="0"/>
                <a:sym typeface="Garamond" panose="02020404030301010803"/>
              </a:rPr>
              <a:t>   </a:t>
            </a:r>
            <a:r>
              <a:rPr lang="en-IN" sz="16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Kandlakoya  (V), Medchal Road, Hyderabad -501401</a:t>
            </a:r>
            <a:r>
              <a:rPr lang="en-US" altLang="en-IN" sz="1600" b="1"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Telangana</a:t>
            </a:r>
            <a:endParaRPr lang="en-IN" sz="1600" b="1"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endParaRPr>
          </a:p>
          <a:p>
            <a:pPr defTabSz="457200">
              <a:defRPr/>
            </a:pPr>
            <a:endParaRPr lang="en-IN"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endParaRPr>
          </a:p>
          <a:p>
            <a:pPr algn="ctr" defTabSz="457200">
              <a:defRPr/>
            </a:pPr>
            <a:r>
              <a:rPr lang="en-US" altLang="en-IN" sz="24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    </a:t>
            </a:r>
            <a:r>
              <a:rPr lang="en-IN" sz="2400" dirty="0">
                <a:solidFill>
                  <a:sysClr val="windowText" lastClr="000000"/>
                </a:solidFill>
                <a:latin typeface="Times New Roman" panose="02020603050405020304" charset="0"/>
                <a:ea typeface="Garamond" panose="02020404030301010803"/>
                <a:cs typeface="Times New Roman" panose="02020603050405020304" charset="0"/>
                <a:sym typeface="Garamond" panose="02020404030301010803"/>
              </a:rPr>
              <a:t>Department of Computer Science and Engineering</a:t>
            </a:r>
          </a:p>
          <a:p>
            <a:pPr defTabSz="457200">
              <a:defRPr/>
            </a:pPr>
            <a:r>
              <a:rPr lang="en-IN" altLang="en-US" b="1" dirty="0">
                <a:solidFill>
                  <a:sysClr val="windowText" lastClr="000000"/>
                </a:solidFill>
                <a:latin typeface="Times New Roman" panose="02020603050405020304" charset="0"/>
                <a:cs typeface="Times New Roman" panose="02020603050405020304" charset="0"/>
              </a:rPr>
              <a:t>                     </a:t>
            </a:r>
            <a:r>
              <a:rPr lang="en-IN" altLang="en-US"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p>
          <a:p>
            <a:pPr defTabSz="457200">
              <a:defRPr/>
            </a:pPr>
            <a:r>
              <a:rPr lang="en-IN" altLang="en-US"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US" altLang="en-IN"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b="1" dirty="0">
                <a:ln w="12700">
                  <a:solidFill>
                    <a:srgbClr val="83992A"/>
                  </a:solidFill>
                  <a:prstDash val="solid"/>
                </a:ln>
                <a:pattFill prst="pct50">
                  <a:fgClr>
                    <a:srgbClr val="83992A"/>
                  </a:fgClr>
                  <a:bgClr>
                    <a:srgbClr val="83992A">
                      <a:lumMod val="20000"/>
                      <a:lumOff val="80000"/>
                    </a:srgbClr>
                  </a:bgClr>
                </a:pattFill>
                <a:effectLst>
                  <a:outerShdw dist="38100" dir="2640000" algn="bl" rotWithShape="0">
                    <a:srgbClr val="83992A"/>
                  </a:outerShdw>
                </a:effectLst>
                <a:latin typeface="Times New Roman" panose="02020603050405020304" charset="0"/>
                <a:cs typeface="Times New Roman" panose="02020603050405020304" charset="0"/>
              </a:rPr>
              <a:t>            </a:t>
            </a:r>
            <a:r>
              <a:rPr lang="en-IN" altLang="en-US"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M</a:t>
            </a:r>
            <a:r>
              <a:rPr lang="en-US" altLang="en-IN"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ajor</a:t>
            </a:r>
            <a:r>
              <a:rPr lang="en-IN" altLang="en-US" b="1" dirty="0">
                <a:solidFill>
                  <a:srgbClr val="002060"/>
                </a:solidFill>
                <a:effectLst>
                  <a:outerShdw blurRad="38100" dist="19050" dir="2700000" algn="tl" rotWithShape="0">
                    <a:sysClr val="windowText" lastClr="000000">
                      <a:alpha val="40000"/>
                    </a:sysClr>
                  </a:outerShdw>
                </a:effectLst>
                <a:latin typeface="Times New Roman" panose="02020603050405020304" charset="0"/>
                <a:cs typeface="Times New Roman" panose="02020603050405020304" charset="0"/>
              </a:rPr>
              <a:t> Project Review</a:t>
            </a:r>
          </a:p>
        </p:txBody>
      </p:sp>
      <p:sp>
        <p:nvSpPr>
          <p:cNvPr id="11" name="Text Box 99">
            <a:extLst>
              <a:ext uri="{FF2B5EF4-FFF2-40B4-BE49-F238E27FC236}">
                <a16:creationId xmlns:a16="http://schemas.microsoft.com/office/drawing/2014/main" id="{287D4961-B7C4-8E7D-4F0F-81DAA11A6072}"/>
              </a:ext>
            </a:extLst>
          </p:cNvPr>
          <p:cNvSpPr txBox="1"/>
          <p:nvPr/>
        </p:nvSpPr>
        <p:spPr>
          <a:xfrm>
            <a:off x="1334278" y="3878123"/>
            <a:ext cx="9414587" cy="1251625"/>
          </a:xfrm>
          <a:prstGeom prst="rect">
            <a:avLst/>
          </a:prstGeom>
          <a:noFill/>
          <a:ln w="9525">
            <a:noFill/>
          </a:ln>
        </p:spPr>
        <p:txBody>
          <a:bodyPr vert="horz"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marR="539750" algn="ctr">
              <a:spcBef>
                <a:spcPts val="430"/>
              </a:spcBef>
            </a:pPr>
            <a:r>
              <a:rPr lang="en-US" b="1" dirty="0">
                <a:solidFill>
                  <a:srgbClr val="FF0000"/>
                </a:solidFill>
                <a:latin typeface="Times New Roman" panose="02020603050405020304" pitchFamily="18" charset="0"/>
                <a:ea typeface="Times New Roman" panose="02020603050405020304" pitchFamily="18" charset="0"/>
              </a:rPr>
              <a:t> INTERNET FINANCIAL FRAUD </a:t>
            </a:r>
            <a:r>
              <a:rPr lang="en-US" sz="1800" b="1" dirty="0">
                <a:solidFill>
                  <a:srgbClr val="FF0000"/>
                </a:solidFill>
                <a:effectLst/>
                <a:latin typeface="Times New Roman" panose="02020603050405020304" pitchFamily="18" charset="0"/>
                <a:ea typeface="Times New Roman" panose="02020603050405020304" pitchFamily="18" charset="0"/>
              </a:rPr>
              <a:t>BASED ON A DISTRIBUTED </a:t>
            </a:r>
            <a:r>
              <a:rPr lang="en-US" b="1" dirty="0">
                <a:solidFill>
                  <a:srgbClr val="FF0000"/>
                </a:solidFill>
                <a:latin typeface="Times New Roman" panose="02020603050405020304" pitchFamily="18" charset="0"/>
                <a:ea typeface="Times New Roman" panose="02020603050405020304" pitchFamily="18" charset="0"/>
              </a:rPr>
              <a:t>BIG </a:t>
            </a:r>
            <a:r>
              <a:rPr lang="en-US" sz="1800" b="1" dirty="0">
                <a:solidFill>
                  <a:srgbClr val="FF0000"/>
                </a:solidFill>
                <a:effectLst/>
                <a:latin typeface="Times New Roman" panose="02020603050405020304" pitchFamily="18" charset="0"/>
                <a:ea typeface="Times New Roman" panose="02020603050405020304" pitchFamily="18" charset="0"/>
              </a:rPr>
              <a:t>DATA APPROACH WITH NODE2VEC</a:t>
            </a:r>
            <a:endParaRPr lang="en-IN" sz="1800" b="1" dirty="0">
              <a:solidFill>
                <a:srgbClr val="FF0000"/>
              </a:solidFill>
              <a:effectLst/>
              <a:latin typeface="Times New Roman" panose="02020603050405020304" pitchFamily="18" charset="0"/>
              <a:ea typeface="Times New Roman" panose="02020603050405020304" pitchFamily="18" charset="0"/>
            </a:endParaRPr>
          </a:p>
          <a:p>
            <a:pPr marL="457200" marR="539750" algn="ctr">
              <a:spcBef>
                <a:spcPts val="430"/>
              </a:spcBef>
            </a:pPr>
            <a:endParaRPr lang="en-IN" b="1" dirty="0">
              <a:solidFill>
                <a:srgbClr val="FF0000"/>
              </a:solidFill>
              <a:latin typeface="Times New Roman" panose="02020603050405020304" pitchFamily="18" charset="0"/>
              <a:ea typeface="Times New Roman" panose="02020603050405020304" pitchFamily="18" charset="0"/>
            </a:endParaRPr>
          </a:p>
          <a:p>
            <a:pPr algn="ctr"/>
            <a:r>
              <a:rPr lang="en-US" b="1" dirty="0">
                <a:solidFill>
                  <a:srgbClr val="002060"/>
                </a:solidFill>
                <a:latin typeface="Times New Roman" panose="02020603050405020304" charset="0"/>
                <a:ea typeface="SimSun" panose="02010600030101010101" pitchFamily="2" charset="-122"/>
              </a:rPr>
              <a:t>BATCH NO-23</a:t>
            </a:r>
            <a:endParaRPr lang="en-US" b="1" dirty="0">
              <a:solidFill>
                <a:srgbClr val="002060"/>
              </a:solidFill>
            </a:endParaRPr>
          </a:p>
        </p:txBody>
      </p:sp>
      <p:sp>
        <p:nvSpPr>
          <p:cNvPr id="12" name="Rectangle 11">
            <a:extLst>
              <a:ext uri="{FF2B5EF4-FFF2-40B4-BE49-F238E27FC236}">
                <a16:creationId xmlns:a16="http://schemas.microsoft.com/office/drawing/2014/main" id="{B13D1BC3-B854-DB19-6324-A85EAB157BD6}"/>
              </a:ext>
            </a:extLst>
          </p:cNvPr>
          <p:cNvSpPr/>
          <p:nvPr/>
        </p:nvSpPr>
        <p:spPr>
          <a:xfrm>
            <a:off x="1395769" y="4928432"/>
            <a:ext cx="3456384" cy="11490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45"/>
              </a:spcBef>
              <a:buSzPct val="115000"/>
            </a:pPr>
            <a:r>
              <a:rPr lang="en-US" sz="1600" b="1" u="sng"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UNDER THE GUIDENCE OF </a:t>
            </a:r>
            <a:r>
              <a:rPr lang="en-US" sz="1600" u="sng"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a:t>
            </a:r>
            <a:endParaRPr lang="en-US" sz="1600" dirty="0">
              <a:solidFill>
                <a:srgbClr val="FF0000"/>
              </a:solidFill>
              <a:latin typeface="Times New Roman" panose="02020603050405020304" charset="0"/>
              <a:cs typeface="Times New Roman" panose="02020603050405020304" charset="0"/>
            </a:endParaRPr>
          </a:p>
          <a:p>
            <a:pPr>
              <a:spcBef>
                <a:spcPts val="1045"/>
              </a:spcBef>
              <a:buSzPct val="115000"/>
            </a:pP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J. NARASIMHARAO</a:t>
            </a:r>
            <a:r>
              <a:rPr lang="en-US" b="1" dirty="0">
                <a:latin typeface="Times New Roman" panose="02020603050405020304" charset="0"/>
                <a:ea typeface="Garamond" panose="02020404030301010803"/>
                <a:cs typeface="Times New Roman" panose="02020603050405020304" charset="0"/>
                <a:sym typeface="Garamond" panose="02020404030301010803"/>
              </a:rPr>
              <a:t>                                                        </a:t>
            </a:r>
          </a:p>
          <a:p>
            <a:pPr>
              <a:spcBef>
                <a:spcPts val="1045"/>
              </a:spcBef>
              <a:buSzPct val="115000"/>
            </a:pPr>
            <a:r>
              <a:rPr lang="en-IN" altLang="en-US" b="1" dirty="0">
                <a:latin typeface="Times New Roman" panose="02020603050405020304" charset="0"/>
                <a:cs typeface="Times New Roman" panose="02020603050405020304" charset="0"/>
              </a:rPr>
              <a:t>(Associate</a:t>
            </a:r>
            <a:r>
              <a:rPr lang="en-US" b="1" dirty="0">
                <a:latin typeface="Times New Roman" panose="02020603050405020304" charset="0"/>
                <a:cs typeface="Times New Roman" panose="02020603050405020304" charset="0"/>
              </a:rPr>
              <a:t>  </a:t>
            </a:r>
            <a:r>
              <a:rPr lang="en-IN" altLang="en-US" b="1" dirty="0">
                <a:latin typeface="Times New Roman" panose="02020603050405020304" charset="0"/>
                <a:cs typeface="Times New Roman" panose="02020603050405020304" charset="0"/>
              </a:rPr>
              <a:t>Professor)</a:t>
            </a:r>
            <a:r>
              <a:rPr lang="en-US" b="1" dirty="0">
                <a:latin typeface="Times New Roman" panose="02020603050405020304" charset="0"/>
                <a:cs typeface="Times New Roman" panose="02020603050405020304" charset="0"/>
              </a:rPr>
              <a:t> </a:t>
            </a:r>
            <a:endParaRPr lang="en-US" dirty="0"/>
          </a:p>
        </p:txBody>
      </p:sp>
      <p:sp>
        <p:nvSpPr>
          <p:cNvPr id="13" name="Rectangle 12">
            <a:extLst>
              <a:ext uri="{FF2B5EF4-FFF2-40B4-BE49-F238E27FC236}">
                <a16:creationId xmlns:a16="http://schemas.microsoft.com/office/drawing/2014/main" id="{761E1307-9FA0-487D-D44D-426AD9D1C118}"/>
              </a:ext>
            </a:extLst>
          </p:cNvPr>
          <p:cNvSpPr/>
          <p:nvPr/>
        </p:nvSpPr>
        <p:spPr>
          <a:xfrm>
            <a:off x="8223381" y="4840406"/>
            <a:ext cx="188064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PRESENTED BY</a:t>
            </a:r>
            <a:r>
              <a:rPr lang="en-US" b="1" u="sng" dirty="0">
                <a:gradFill>
                  <a:gsLst>
                    <a:gs pos="0">
                      <a:srgbClr val="012D86"/>
                    </a:gs>
                    <a:gs pos="100000">
                      <a:srgbClr val="0E2557"/>
                    </a:gs>
                  </a:gsLst>
                  <a:lin scaled="0"/>
                </a:gradFill>
                <a:latin typeface="Times New Roman" panose="02020603050405020304" charset="0"/>
                <a:ea typeface="Garamond" panose="02020404030301010803"/>
                <a:cs typeface="Times New Roman" panose="02020603050405020304" charset="0"/>
                <a:sym typeface="Garamond" panose="02020404030301010803"/>
              </a:rPr>
              <a:t>: </a:t>
            </a:r>
            <a:endParaRPr lang="en-US" u="sng" dirty="0"/>
          </a:p>
        </p:txBody>
      </p:sp>
      <p:sp>
        <p:nvSpPr>
          <p:cNvPr id="14" name="Rectangle 13">
            <a:extLst>
              <a:ext uri="{FF2B5EF4-FFF2-40B4-BE49-F238E27FC236}">
                <a16:creationId xmlns:a16="http://schemas.microsoft.com/office/drawing/2014/main" id="{5E3BEFE2-C51C-634A-ED2F-1D484D36C135}"/>
              </a:ext>
            </a:extLst>
          </p:cNvPr>
          <p:cNvSpPr/>
          <p:nvPr/>
        </p:nvSpPr>
        <p:spPr>
          <a:xfrm>
            <a:off x="8158066" y="5209740"/>
            <a:ext cx="3561185" cy="829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Times New Roman" panose="02020603050405020304" charset="0"/>
                <a:ea typeface="SimSun" panose="02010600030101010101" pitchFamily="2" charset="-122"/>
                <a:cs typeface="Times New Roman" panose="02020603050405020304" charset="0"/>
              </a:rPr>
              <a:t>T.YASHWANTH     :   207R1A05P2</a:t>
            </a:r>
          </a:p>
          <a:p>
            <a:r>
              <a:rPr lang="en-US" sz="1600" b="1" dirty="0">
                <a:latin typeface="Times New Roman" panose="02020603050405020304" charset="0"/>
                <a:ea typeface="SimSun" panose="02010600030101010101" pitchFamily="2" charset="-122"/>
                <a:cs typeface="Times New Roman" panose="02020603050405020304" charset="0"/>
              </a:rPr>
              <a:t>T.M.DEEKSHIT     :   207R1A05P1</a:t>
            </a:r>
            <a:r>
              <a:rPr lang="en-IN" altLang="en-US" sz="1600" b="1" dirty="0">
                <a:latin typeface="Times New Roman" panose="02020603050405020304" charset="0"/>
                <a:ea typeface="SimSun" panose="02010600030101010101" pitchFamily="2" charset="-122"/>
                <a:cs typeface="Times New Roman" panose="02020603050405020304" charset="0"/>
              </a:rPr>
              <a:t> </a:t>
            </a:r>
            <a:r>
              <a:rPr lang="en-US" altLang="en-IN" sz="1600" b="1" dirty="0">
                <a:latin typeface="Times New Roman" panose="02020603050405020304" charset="0"/>
                <a:ea typeface="SimSun" panose="02010600030101010101" pitchFamily="2" charset="-122"/>
                <a:cs typeface="Times New Roman" panose="02020603050405020304" charset="0"/>
              </a:rPr>
              <a:t>       </a:t>
            </a:r>
          </a:p>
          <a:p>
            <a:r>
              <a:rPr lang="en-US" sz="1600" b="1" dirty="0">
                <a:latin typeface="Times New Roman" panose="02020603050405020304" charset="0"/>
                <a:ea typeface="SimSun" panose="02010600030101010101" pitchFamily="2" charset="-122"/>
                <a:cs typeface="Times New Roman" panose="02020603050405020304" charset="0"/>
              </a:rPr>
              <a:t>S.NARENDER        :    207R1A05P0</a:t>
            </a:r>
          </a:p>
        </p:txBody>
      </p:sp>
    </p:spTree>
    <p:extLst>
      <p:ext uri="{BB962C8B-B14F-4D97-AF65-F5344CB8AC3E}">
        <p14:creationId xmlns:p14="http://schemas.microsoft.com/office/powerpoint/2010/main" val="1316667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B480C7-2CCC-E539-A4C4-CFC7DBC0303B}"/>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dirty="0">
                <a:solidFill>
                  <a:srgbClr val="FFFFFF"/>
                </a:solidFill>
                <a:latin typeface="Times New Roman" panose="02020603050405020304" pitchFamily="18" charset="0"/>
                <a:ea typeface="+mj-ea"/>
                <a:cs typeface="Times New Roman" panose="02020603050405020304" pitchFamily="18" charset="0"/>
              </a:rPr>
              <a:t>NOVELTY OF THE PROJECT</a:t>
            </a:r>
            <a:endParaRPr lang="en-US" sz="4000" dirty="0">
              <a:solidFill>
                <a:srgbClr val="FFFFFF"/>
              </a:solidFill>
              <a:latin typeface="Times New Roman" panose="02020603050405020304" pitchFamily="18" charset="0"/>
              <a:ea typeface="+mj-ea"/>
              <a:cs typeface="Times New Roman" panose="02020603050405020304" pitchFamily="18" charset="0"/>
            </a:endParaRPr>
          </a:p>
        </p:txBody>
      </p:sp>
      <p:sp>
        <p:nvSpPr>
          <p:cNvPr id="15" name="TextBox 14">
            <a:extLst>
              <a:ext uri="{FF2B5EF4-FFF2-40B4-BE49-F238E27FC236}">
                <a16:creationId xmlns:a16="http://schemas.microsoft.com/office/drawing/2014/main" id="{E070D6C6-7678-0A6F-0533-CB853AF7D02B}"/>
              </a:ext>
            </a:extLst>
          </p:cNvPr>
          <p:cNvSpPr txBox="1"/>
          <p:nvPr/>
        </p:nvSpPr>
        <p:spPr>
          <a:xfrm>
            <a:off x="4810261" y="649482"/>
            <a:ext cx="6555347" cy="5546047"/>
          </a:xfrm>
          <a:prstGeom prst="rect">
            <a:avLst/>
          </a:prstGeom>
        </p:spPr>
        <p:txBody>
          <a:bodyPr vert="horz" lIns="91440" tIns="45720" rIns="91440" bIns="45720" rtlCol="0" anchor="ctr">
            <a:normAutofit/>
          </a:bodyPr>
          <a:lstStyle/>
          <a:p>
            <a:pPr>
              <a:lnSpc>
                <a:spcPct val="90000"/>
              </a:lnSpc>
              <a:spcAft>
                <a:spcPts val="600"/>
              </a:spcAft>
            </a:pPr>
            <a:r>
              <a:rPr lang="en-US" sz="2000" dirty="0">
                <a:latin typeface="Times New Roman" panose="02020603050405020304" pitchFamily="18" charset="0"/>
                <a:cs typeface="Times New Roman" panose="02020603050405020304" pitchFamily="18" charset="0"/>
              </a:rPr>
              <a:t>The novelty of our project lies in the synergistic combination of distributed big data processing, graph analytics, advanced machine learning, and real-time monitoring capabilities for internet financial fraud detection. By harnessing the power of these technologies, we aim to develop a robust and scalable solution that can effectively combat fraud in today's increasingly interconnected and digital financial ecosystem.</a:t>
            </a:r>
          </a:p>
        </p:txBody>
      </p:sp>
    </p:spTree>
    <p:extLst>
      <p:ext uri="{BB962C8B-B14F-4D97-AF65-F5344CB8AC3E}">
        <p14:creationId xmlns:p14="http://schemas.microsoft.com/office/powerpoint/2010/main" val="185193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E72E34-FFEE-3407-277E-949E46CE6999}"/>
              </a:ext>
            </a:extLst>
          </p:cNvPr>
          <p:cNvSpPr txBox="1"/>
          <p:nvPr/>
        </p:nvSpPr>
        <p:spPr>
          <a:xfrm>
            <a:off x="828674" y="2072041"/>
            <a:ext cx="32766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altLang="en-US" sz="3600" b="1" dirty="0">
                <a:solidFill>
                  <a:srgbClr val="FFFFFF"/>
                </a:solidFill>
                <a:latin typeface="+mj-lt"/>
                <a:ea typeface="+mj-ea"/>
                <a:cs typeface="+mj-cs"/>
              </a:rPr>
              <a:t>ARCHITECTURE</a:t>
            </a:r>
          </a:p>
        </p:txBody>
      </p:sp>
      <p:pic>
        <p:nvPicPr>
          <p:cNvPr id="1026" name="Picture 2" descr="The distributed Big Data approach with four modules.">
            <a:extLst>
              <a:ext uri="{FF2B5EF4-FFF2-40B4-BE49-F238E27FC236}">
                <a16:creationId xmlns:a16="http://schemas.microsoft.com/office/drawing/2014/main" id="{BBC6EEC1-2C6E-4113-81DB-6280355B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5175" y="1892383"/>
            <a:ext cx="5900601" cy="277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22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EFDA0-B18D-4BD4-BE80-8718DD6B364B}"/>
              </a:ext>
            </a:extLst>
          </p:cNvPr>
          <p:cNvSpPr txBox="1"/>
          <p:nvPr/>
        </p:nvSpPr>
        <p:spPr>
          <a:xfrm>
            <a:off x="779930" y="707321"/>
            <a:ext cx="562087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MODULES</a:t>
            </a:r>
            <a:endParaRPr lang="en-IN" sz="3200" dirty="0"/>
          </a:p>
        </p:txBody>
      </p:sp>
      <p:sp>
        <p:nvSpPr>
          <p:cNvPr id="5" name="TextBox 4">
            <a:extLst>
              <a:ext uri="{FF2B5EF4-FFF2-40B4-BE49-F238E27FC236}">
                <a16:creationId xmlns:a16="http://schemas.microsoft.com/office/drawing/2014/main" id="{881D7F3B-3140-4406-8984-5DF47BD36534}"/>
              </a:ext>
            </a:extLst>
          </p:cNvPr>
          <p:cNvSpPr txBox="1"/>
          <p:nvPr/>
        </p:nvSpPr>
        <p:spPr>
          <a:xfrm>
            <a:off x="7494493" y="1489499"/>
            <a:ext cx="3003176" cy="461665"/>
          </a:xfrm>
          <a:prstGeom prst="rect">
            <a:avLst/>
          </a:prstGeom>
          <a:noFill/>
        </p:spPr>
        <p:txBody>
          <a:bodyPr wrap="square">
            <a:spAutoFit/>
          </a:bodyPr>
          <a:lstStyle/>
          <a:p>
            <a:pPr marL="342900" indent="-342900">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REMOTE USER</a:t>
            </a:r>
            <a:endParaRPr lang="en-US" altLang="en-US" sz="24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717F1D4-F2A1-4462-ABF4-E8090FA0AF6D}"/>
              </a:ext>
            </a:extLst>
          </p:cNvPr>
          <p:cNvSpPr txBox="1"/>
          <p:nvPr/>
        </p:nvSpPr>
        <p:spPr>
          <a:xfrm>
            <a:off x="8050306" y="1951164"/>
            <a:ext cx="3639672" cy="1115947"/>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Predict financial datatype</a:t>
            </a:r>
          </a:p>
          <a:p>
            <a:pPr marL="342900" indent="-342900">
              <a:lnSpc>
                <a:spcPct val="200000"/>
              </a:lnSpc>
              <a:buFont typeface="Wingdings" panose="05000000000000000000" pitchFamily="2" charset="2"/>
              <a:buChar char="Ø"/>
            </a:pPr>
            <a:r>
              <a:rPr lang="en-IN" dirty="0">
                <a:solidFill>
                  <a:schemeClr val="tx1"/>
                </a:solidFill>
                <a:latin typeface="Times New Roman" panose="02020603050405020304" pitchFamily="18" charset="0"/>
                <a:cs typeface="Times New Roman" panose="02020603050405020304" pitchFamily="18" charset="0"/>
              </a:rPr>
              <a:t>View your profile</a:t>
            </a:r>
          </a:p>
        </p:txBody>
      </p:sp>
      <p:sp>
        <p:nvSpPr>
          <p:cNvPr id="9" name="TextBox 8">
            <a:extLst>
              <a:ext uri="{FF2B5EF4-FFF2-40B4-BE49-F238E27FC236}">
                <a16:creationId xmlns:a16="http://schemas.microsoft.com/office/drawing/2014/main" id="{C48BBC9C-8246-4DCC-BF32-052B28DE3A64}"/>
              </a:ext>
            </a:extLst>
          </p:cNvPr>
          <p:cNvSpPr txBox="1"/>
          <p:nvPr/>
        </p:nvSpPr>
        <p:spPr>
          <a:xfrm>
            <a:off x="1344705" y="1489499"/>
            <a:ext cx="3881718" cy="461665"/>
          </a:xfrm>
          <a:prstGeom prst="rect">
            <a:avLst/>
          </a:prstGeom>
          <a:noFill/>
        </p:spPr>
        <p:txBody>
          <a:bodyPr wrap="square">
            <a:spAutoFit/>
          </a:bodyPr>
          <a:lstStyle/>
          <a:p>
            <a:pPr marL="342900" indent="-342900">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SERVICE PROVIDER</a:t>
            </a:r>
            <a:endParaRPr lang="en-US"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1E8AE66-1237-404D-93B7-5FC47BE83C52}"/>
              </a:ext>
            </a:extLst>
          </p:cNvPr>
          <p:cNvSpPr txBox="1"/>
          <p:nvPr/>
        </p:nvSpPr>
        <p:spPr>
          <a:xfrm>
            <a:off x="1900517" y="1951164"/>
            <a:ext cx="5387788" cy="5721053"/>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Browse Tweets Data Sets and Train &amp; Test</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Trained and Tested Accuracy in Bar Chart</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Trained and Tested Accuracy Results</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Prediction Of Financial Type</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Financial Classify Type Ratio</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Download Financial Type Predicted Data Sets</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Financial Type Ratio Results</a:t>
            </a:r>
          </a:p>
          <a:p>
            <a:pPr marL="342900" indent="-34290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All Remote Users</a:t>
            </a:r>
          </a:p>
          <a:p>
            <a:pPr marL="342900" indent="-342900">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66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9"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6176D45-1356-DDAB-36B1-FC7E799CF213}"/>
              </a:ext>
            </a:extLst>
          </p:cNvPr>
          <p:cNvSpPr txBox="1"/>
          <p:nvPr/>
        </p:nvSpPr>
        <p:spPr>
          <a:xfrm>
            <a:off x="4190999" y="60991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en-US" sz="4000" b="1" dirty="0">
                <a:solidFill>
                  <a:srgbClr val="FFFFFF"/>
                </a:solidFill>
                <a:latin typeface="+mj-lt"/>
                <a:ea typeface="+mj-ea"/>
                <a:cs typeface="+mj-cs"/>
              </a:rPr>
              <a:t>UML DIAGRAMS</a:t>
            </a:r>
            <a:endParaRPr lang="en-US" sz="4000" b="1"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30E052BE-411F-C97A-9EA8-2FDDE601D2FD}"/>
              </a:ext>
            </a:extLst>
          </p:cNvPr>
          <p:cNvSpPr txBox="1"/>
          <p:nvPr/>
        </p:nvSpPr>
        <p:spPr>
          <a:xfrm>
            <a:off x="927451" y="1890092"/>
            <a:ext cx="5007988" cy="369973"/>
          </a:xfrm>
          <a:prstGeom prst="rect">
            <a:avLst/>
          </a:prstGeom>
          <a:noFill/>
        </p:spPr>
        <p:txBody>
          <a:bodyPr wrap="square">
            <a:spAutoFit/>
          </a:bodyPr>
          <a:lstStyle/>
          <a:p>
            <a:pPr defTabSz="749808">
              <a:spcAft>
                <a:spcPts val="600"/>
              </a:spcAft>
            </a:pPr>
            <a:r>
              <a:rPr lang="en-US" sz="1804" b="1" dirty="0">
                <a:latin typeface="Times New Roman" panose="02020603050405020304" pitchFamily="18" charset="0"/>
              </a:rPr>
              <a:t>USE</a:t>
            </a:r>
            <a:r>
              <a:rPr lang="en-US" sz="1804" b="1" spc="-25" dirty="0">
                <a:latin typeface="Times New Roman" panose="02020603050405020304" pitchFamily="18" charset="0"/>
              </a:rPr>
              <a:t> </a:t>
            </a:r>
            <a:r>
              <a:rPr lang="en-US" sz="1804" b="1" dirty="0">
                <a:latin typeface="Times New Roman" panose="02020603050405020304" pitchFamily="18" charset="0"/>
              </a:rPr>
              <a:t>CASE</a:t>
            </a:r>
            <a:r>
              <a:rPr lang="en-US" sz="1804" b="1" spc="-25" dirty="0">
                <a:latin typeface="Times New Roman" panose="02020603050405020304" pitchFamily="18" charset="0"/>
              </a:rPr>
              <a:t> </a:t>
            </a:r>
            <a:r>
              <a:rPr lang="en-US" sz="1804" b="1" dirty="0">
                <a:latin typeface="Times New Roman" panose="02020603050405020304" pitchFamily="18" charset="0"/>
              </a:rPr>
              <a:t>DIAGRAM</a:t>
            </a:r>
            <a:endParaRPr lang="en-IN" sz="2200" b="1" dirty="0"/>
          </a:p>
        </p:txBody>
      </p:sp>
      <p:pic>
        <p:nvPicPr>
          <p:cNvPr id="6" name="Picture 5">
            <a:extLst>
              <a:ext uri="{FF2B5EF4-FFF2-40B4-BE49-F238E27FC236}">
                <a16:creationId xmlns:a16="http://schemas.microsoft.com/office/drawing/2014/main" id="{3F346178-67DE-661E-A507-9B880E3B53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18657" y="2464275"/>
            <a:ext cx="5410200" cy="3504914"/>
          </a:xfrm>
          <a:prstGeom prst="rect">
            <a:avLst/>
          </a:prstGeom>
        </p:spPr>
      </p:pic>
    </p:spTree>
    <p:extLst>
      <p:ext uri="{BB962C8B-B14F-4D97-AF65-F5344CB8AC3E}">
        <p14:creationId xmlns:p14="http://schemas.microsoft.com/office/powerpoint/2010/main" val="98619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1E39E-877C-F7E8-8592-33C37CC19630}"/>
              </a:ext>
            </a:extLst>
          </p:cNvPr>
          <p:cNvSpPr txBox="1"/>
          <p:nvPr/>
        </p:nvSpPr>
        <p:spPr>
          <a:xfrm>
            <a:off x="1033366" y="1032979"/>
            <a:ext cx="6097554" cy="430887"/>
          </a:xfrm>
          <a:prstGeom prst="rect">
            <a:avLst/>
          </a:prstGeom>
          <a:noFill/>
        </p:spPr>
        <p:txBody>
          <a:bodyPr wrap="square">
            <a:spAutoFit/>
          </a:bodyPr>
          <a:lstStyle/>
          <a:p>
            <a:pPr marL="304800">
              <a:spcBef>
                <a:spcPts val="445"/>
              </a:spcBef>
            </a:pPr>
            <a:r>
              <a:rPr lang="en-US" sz="2200" b="1" spc="-5" dirty="0">
                <a:latin typeface="Times New Roman" panose="02020603050405020304" pitchFamily="18" charset="0"/>
                <a:ea typeface="Times New Roman" panose="02020603050405020304" pitchFamily="18" charset="0"/>
              </a:rPr>
              <a:t>CLASS</a:t>
            </a:r>
            <a:r>
              <a:rPr lang="en-US" sz="2200" b="1" spc="-85" dirty="0">
                <a:latin typeface="Times New Roman" panose="02020603050405020304" pitchFamily="18" charset="0"/>
                <a:ea typeface="Times New Roman" panose="02020603050405020304" pitchFamily="18" charset="0"/>
              </a:rPr>
              <a:t> </a:t>
            </a:r>
            <a:r>
              <a:rPr lang="en-US" sz="2200" b="1" spc="-5" dirty="0">
                <a:latin typeface="Times New Roman" panose="02020603050405020304" pitchFamily="18" charset="0"/>
                <a:ea typeface="Times New Roman" panose="02020603050405020304" pitchFamily="18" charset="0"/>
              </a:rPr>
              <a:t>DIAGRAM</a:t>
            </a:r>
            <a:endParaRPr lang="en-IN" sz="2200" b="1" dirty="0">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565A6A1-998D-F1F5-BCFD-F12D4E336A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7612" y="2022074"/>
            <a:ext cx="6826868" cy="3666565"/>
          </a:xfrm>
          <a:prstGeom prst="rect">
            <a:avLst/>
          </a:prstGeom>
        </p:spPr>
      </p:pic>
    </p:spTree>
    <p:extLst>
      <p:ext uri="{BB962C8B-B14F-4D97-AF65-F5344CB8AC3E}">
        <p14:creationId xmlns:p14="http://schemas.microsoft.com/office/powerpoint/2010/main" val="344588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88046-13CD-C290-FAF9-143B762D3E9C}"/>
              </a:ext>
            </a:extLst>
          </p:cNvPr>
          <p:cNvSpPr txBox="1"/>
          <p:nvPr/>
        </p:nvSpPr>
        <p:spPr>
          <a:xfrm>
            <a:off x="933061" y="874358"/>
            <a:ext cx="6615404" cy="430887"/>
          </a:xfrm>
          <a:prstGeom prst="rect">
            <a:avLst/>
          </a:prstGeom>
          <a:noFill/>
        </p:spPr>
        <p:txBody>
          <a:bodyPr wrap="square">
            <a:spAutoFit/>
          </a:bodyPr>
          <a:lstStyle/>
          <a:p>
            <a:r>
              <a:rPr lang="en-US" sz="2200" b="1" spc="-5" dirty="0">
                <a:latin typeface="Times New Roman" panose="02020603050405020304" pitchFamily="18" charset="0"/>
                <a:ea typeface="Times New Roman" panose="02020603050405020304" pitchFamily="18" charset="0"/>
              </a:rPr>
              <a:t>SEQUENCE</a:t>
            </a:r>
            <a:r>
              <a:rPr lang="en-US" sz="2200" b="1" spc="-80" dirty="0">
                <a:latin typeface="Times New Roman" panose="02020603050405020304" pitchFamily="18" charset="0"/>
                <a:ea typeface="Times New Roman" panose="02020603050405020304" pitchFamily="18" charset="0"/>
              </a:rPr>
              <a:t> </a:t>
            </a:r>
            <a:r>
              <a:rPr lang="en-US" sz="2200" b="1" dirty="0">
                <a:latin typeface="Times New Roman" panose="02020603050405020304" pitchFamily="18" charset="0"/>
                <a:ea typeface="Times New Roman" panose="02020603050405020304" pitchFamily="18" charset="0"/>
              </a:rPr>
              <a:t>DIAGRAM</a:t>
            </a:r>
            <a:endParaRPr lang="en-IN" sz="2200" b="1" dirty="0"/>
          </a:p>
        </p:txBody>
      </p:sp>
      <p:pic>
        <p:nvPicPr>
          <p:cNvPr id="5" name="Picture 4">
            <a:extLst>
              <a:ext uri="{FF2B5EF4-FFF2-40B4-BE49-F238E27FC236}">
                <a16:creationId xmlns:a16="http://schemas.microsoft.com/office/drawing/2014/main" id="{42028DA5-649B-4F7D-9583-76AA5A9F31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23022" y="1564901"/>
            <a:ext cx="6145956" cy="4738264"/>
          </a:xfrm>
          <a:prstGeom prst="rect">
            <a:avLst/>
          </a:prstGeom>
        </p:spPr>
      </p:pic>
    </p:spTree>
    <p:extLst>
      <p:ext uri="{BB962C8B-B14F-4D97-AF65-F5344CB8AC3E}">
        <p14:creationId xmlns:p14="http://schemas.microsoft.com/office/powerpoint/2010/main" val="28830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0C6C6-8FDC-4235-8EC7-11E4B45B1924}"/>
              </a:ext>
            </a:extLst>
          </p:cNvPr>
          <p:cNvSpPr txBox="1"/>
          <p:nvPr/>
        </p:nvSpPr>
        <p:spPr>
          <a:xfrm>
            <a:off x="878541" y="716287"/>
            <a:ext cx="6096000" cy="430887"/>
          </a:xfrm>
          <a:prstGeom prst="rect">
            <a:avLst/>
          </a:prstGeom>
          <a:noFill/>
        </p:spPr>
        <p:txBody>
          <a:bodyPr wrap="square">
            <a:spAutoFit/>
          </a:bodyPr>
          <a:lstStyle/>
          <a:p>
            <a:r>
              <a:rPr lang="en-IN" sz="2200" b="1" dirty="0">
                <a:effectLst/>
                <a:latin typeface="Times New Roman" panose="02020603050405020304" pitchFamily="18" charset="0"/>
                <a:ea typeface="Aptos"/>
                <a:cs typeface="Times New Roman" panose="02020603050405020304" pitchFamily="18" charset="0"/>
              </a:rPr>
              <a:t>ACTIVITY</a:t>
            </a:r>
            <a:r>
              <a:rPr lang="en-IN" sz="2200" b="1" spc="-85" dirty="0">
                <a:effectLst/>
                <a:latin typeface="Times New Roman" panose="02020603050405020304" pitchFamily="18" charset="0"/>
                <a:ea typeface="Aptos"/>
                <a:cs typeface="Times New Roman" panose="02020603050405020304" pitchFamily="18" charset="0"/>
              </a:rPr>
              <a:t> </a:t>
            </a:r>
            <a:r>
              <a:rPr lang="en-IN" sz="2200" b="1" dirty="0">
                <a:effectLst/>
                <a:latin typeface="Times New Roman" panose="02020603050405020304" pitchFamily="18" charset="0"/>
                <a:ea typeface="Aptos"/>
                <a:cs typeface="Times New Roman" panose="02020603050405020304" pitchFamily="18" charset="0"/>
              </a:rPr>
              <a:t>DIAGRAM</a:t>
            </a:r>
            <a:endParaRPr lang="en-IN" sz="2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F98B4D4-9B76-4E8A-83B0-56E45CDD74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2765" y="1740923"/>
            <a:ext cx="6326469" cy="4285480"/>
          </a:xfrm>
          <a:prstGeom prst="rect">
            <a:avLst/>
          </a:prstGeom>
        </p:spPr>
      </p:pic>
    </p:spTree>
    <p:extLst>
      <p:ext uri="{BB962C8B-B14F-4D97-AF65-F5344CB8AC3E}">
        <p14:creationId xmlns:p14="http://schemas.microsoft.com/office/powerpoint/2010/main" val="4080299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5F4B0D-67E7-44AA-8C10-F4BE0CDE1713}"/>
              </a:ext>
            </a:extLst>
          </p:cNvPr>
          <p:cNvSpPr txBox="1"/>
          <p:nvPr/>
        </p:nvSpPr>
        <p:spPr>
          <a:xfrm>
            <a:off x="457200" y="510098"/>
            <a:ext cx="400722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SAMPLE CODE</a:t>
            </a:r>
            <a:endParaRPr lang="en-IN" sz="3200" dirty="0"/>
          </a:p>
        </p:txBody>
      </p:sp>
      <p:sp>
        <p:nvSpPr>
          <p:cNvPr id="5" name="TextBox 4">
            <a:extLst>
              <a:ext uri="{FF2B5EF4-FFF2-40B4-BE49-F238E27FC236}">
                <a16:creationId xmlns:a16="http://schemas.microsoft.com/office/drawing/2014/main" id="{6E74BF98-04D9-4E27-93A7-DB9E182B56B4}"/>
              </a:ext>
            </a:extLst>
          </p:cNvPr>
          <p:cNvSpPr txBox="1"/>
          <p:nvPr/>
        </p:nvSpPr>
        <p:spPr>
          <a:xfrm>
            <a:off x="1308846" y="1263135"/>
            <a:ext cx="7252447" cy="6001643"/>
          </a:xfrm>
          <a:prstGeom prst="rect">
            <a:avLst/>
          </a:prstGeom>
          <a:noFill/>
        </p:spPr>
        <p:txBody>
          <a:bodyPr wrap="square">
            <a:spAutoFit/>
          </a:bodyPr>
          <a:lstStyle/>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django.db.models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Count, Avg</a:t>
            </a: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django.shortcuts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render, redirect</a:t>
            </a: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django.db.models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Count</a:t>
            </a: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django.db.models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Q</a:t>
            </a:r>
          </a:p>
          <a:p>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datetime</a:t>
            </a:r>
          </a:p>
          <a:p>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xlwt</a:t>
            </a: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django.http</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HttpResponse</a:t>
            </a:r>
            <a:endParaRPr lang="en-IN" sz="1400" b="0" dirty="0">
              <a:solidFill>
                <a:srgbClr val="CCCCCC"/>
              </a:solidFill>
              <a:effectLst/>
              <a:latin typeface="Times New Roman" panose="02020603050405020304" pitchFamily="18" charset="0"/>
              <a:cs typeface="Times New Roman" panose="02020603050405020304" pitchFamily="18" charset="0"/>
            </a:endParaRPr>
          </a:p>
          <a:p>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numpy</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as</a:t>
            </a:r>
          </a:p>
          <a:p>
            <a:r>
              <a:rPr lang="en-IN" sz="1400" b="0" dirty="0">
                <a:solidFill>
                  <a:srgbClr val="6A9955"/>
                </a:solidFill>
                <a:effectLst/>
                <a:latin typeface="Times New Roman" panose="02020603050405020304" pitchFamily="18" charset="0"/>
                <a:cs typeface="Times New Roman" panose="02020603050405020304" pitchFamily="18" charset="0"/>
              </a:rPr>
              <a:t>#to data </a:t>
            </a:r>
            <a:r>
              <a:rPr lang="en-IN" sz="1400" b="0" dirty="0" err="1">
                <a:solidFill>
                  <a:srgbClr val="6A9955"/>
                </a:solidFill>
                <a:effectLst/>
                <a:latin typeface="Times New Roman" panose="02020603050405020304" pitchFamily="18" charset="0"/>
                <a:cs typeface="Times New Roman" panose="02020603050405020304" pitchFamily="18" charset="0"/>
              </a:rPr>
              <a:t>preprocessing</a:t>
            </a:r>
            <a:endParaRPr lang="en-IN" sz="1400" b="0" dirty="0">
              <a:solidFill>
                <a:srgbClr val="CCCCCC"/>
              </a:solidFill>
              <a:effectLst/>
              <a:latin typeface="Times New Roman" panose="02020603050405020304" pitchFamily="18" charset="0"/>
              <a:cs typeface="Times New Roman" panose="02020603050405020304" pitchFamily="18" charset="0"/>
            </a:endParaRP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sklearn.compose</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ColumnTransformer</a:t>
            </a: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sklearn.preprocessing</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OneHotEncoder</a:t>
            </a:r>
          </a:p>
          <a:p>
            <a:r>
              <a:rPr lang="en-IN" sz="1400" b="0" dirty="0">
                <a:solidFill>
                  <a:srgbClr val="6A9955"/>
                </a:solidFill>
                <a:effectLst/>
                <a:latin typeface="Times New Roman" panose="02020603050405020304" pitchFamily="18" charset="0"/>
                <a:cs typeface="Times New Roman" panose="02020603050405020304" pitchFamily="18" charset="0"/>
              </a:rPr>
              <a:t># Create your views here.</a:t>
            </a:r>
            <a:endParaRPr lang="en-IN" sz="1400" b="0" dirty="0">
              <a:solidFill>
                <a:srgbClr val="CCCCCC"/>
              </a:solidFill>
              <a:effectLst/>
              <a:latin typeface="Times New Roman" panose="02020603050405020304" pitchFamily="18" charset="0"/>
              <a:cs typeface="Times New Roman" panose="02020603050405020304" pitchFamily="18" charset="0"/>
            </a:endParaRPr>
          </a:p>
          <a:p>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Remote_User.models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ClientRegister_Model,Financial_Fraud_Prediction,detection_ratio,detection_accuracy</a:t>
            </a:r>
          </a:p>
          <a:p>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569CD6"/>
                </a:solidFill>
                <a:effectLst/>
                <a:latin typeface="Times New Roman" panose="02020603050405020304" pitchFamily="18" charset="0"/>
                <a:cs typeface="Times New Roman" panose="02020603050405020304" pitchFamily="18" charset="0"/>
              </a:rPr>
              <a:t>def</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serviceproviderlogin</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request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if</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request.method</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"POST"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admin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request.POST.get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'username'</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password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request.POST.get(</a:t>
            </a:r>
            <a:r>
              <a:rPr lang="en-IN" sz="1400" b="0" dirty="0">
                <a:solidFill>
                  <a:srgbClr val="CE9178"/>
                </a:solidFill>
                <a:effectLst/>
                <a:latin typeface="Times New Roman" panose="02020603050405020304" pitchFamily="18" charset="0"/>
                <a:cs typeface="Times New Roman" panose="02020603050405020304" pitchFamily="18" charset="0"/>
              </a:rPr>
              <a:t>'password'</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if</a:t>
            </a:r>
            <a:r>
              <a:rPr lang="en-IN" sz="1400" b="0" dirty="0">
                <a:solidFill>
                  <a:srgbClr val="CCCCCC"/>
                </a:solidFill>
                <a:effectLst/>
                <a:latin typeface="Times New Roman" panose="02020603050405020304" pitchFamily="18" charset="0"/>
                <a:cs typeface="Times New Roman" panose="02020603050405020304" pitchFamily="18" charset="0"/>
              </a:rPr>
              <a:t> admin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"Admin"</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569CD6"/>
                </a:solidFill>
                <a:effectLst/>
                <a:latin typeface="Times New Roman" panose="02020603050405020304" pitchFamily="18" charset="0"/>
                <a:cs typeface="Times New Roman" panose="02020603050405020304" pitchFamily="18" charset="0"/>
              </a:rPr>
              <a:t>and</a:t>
            </a:r>
            <a:r>
              <a:rPr lang="en-IN" sz="1400" b="0" dirty="0">
                <a:solidFill>
                  <a:srgbClr val="CCCCCC"/>
                </a:solidFill>
                <a:effectLst/>
                <a:latin typeface="Times New Roman" panose="02020603050405020304" pitchFamily="18" charset="0"/>
                <a:cs typeface="Times New Roman" panose="02020603050405020304" pitchFamily="18" charset="0"/>
              </a:rPr>
              <a:t> password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"Admin"</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detection_accuracy.objects.all</a:t>
            </a:r>
            <a:r>
              <a:rPr lang="en-IN" sz="1400" b="0" dirty="0">
                <a:solidFill>
                  <a:srgbClr val="CCCCCC"/>
                </a:solidFill>
                <a:effectLst/>
                <a:latin typeface="Times New Roman" panose="02020603050405020304" pitchFamily="18" charset="0"/>
                <a:cs typeface="Times New Roman" panose="02020603050405020304" pitchFamily="18" charset="0"/>
              </a:rPr>
              <a:t>().delete()</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return</a:t>
            </a:r>
            <a:r>
              <a:rPr lang="en-IN" sz="1400" b="0" dirty="0">
                <a:solidFill>
                  <a:srgbClr val="CCCCCC"/>
                </a:solidFill>
                <a:effectLst/>
                <a:latin typeface="Times New Roman" panose="02020603050405020304" pitchFamily="18" charset="0"/>
                <a:cs typeface="Times New Roman" panose="02020603050405020304" pitchFamily="18" charset="0"/>
              </a:rPr>
              <a:t> redirect(</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err="1">
                <a:solidFill>
                  <a:srgbClr val="CE9178"/>
                </a:solidFill>
                <a:effectLst/>
                <a:latin typeface="Times New Roman" panose="02020603050405020304" pitchFamily="18" charset="0"/>
                <a:cs typeface="Times New Roman" panose="02020603050405020304" pitchFamily="18" charset="0"/>
              </a:rPr>
              <a:t>View_Remote_Users</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a:t>
            </a:r>
          </a:p>
          <a:p>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return</a:t>
            </a:r>
            <a:r>
              <a:rPr lang="en-IN" sz="1400" b="0" dirty="0">
                <a:solidFill>
                  <a:srgbClr val="CCCCCC"/>
                </a:solidFill>
                <a:effectLst/>
                <a:latin typeface="Times New Roman" panose="02020603050405020304" pitchFamily="18" charset="0"/>
                <a:cs typeface="Times New Roman" panose="02020603050405020304" pitchFamily="18" charset="0"/>
              </a:rPr>
              <a:t> render(request,</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err="1">
                <a:solidFill>
                  <a:srgbClr val="CE9178"/>
                </a:solidFill>
                <a:effectLst/>
                <a:latin typeface="Times New Roman" panose="02020603050405020304" pitchFamily="18" charset="0"/>
                <a:cs typeface="Times New Roman" panose="02020603050405020304" pitchFamily="18" charset="0"/>
              </a:rPr>
              <a:t>SProvider</a:t>
            </a:r>
            <a:r>
              <a:rPr lang="en-IN" sz="1400" b="0" dirty="0">
                <a:solidFill>
                  <a:srgbClr val="CE9178"/>
                </a:solidFill>
                <a:effectLst/>
                <a:latin typeface="Times New Roman" panose="02020603050405020304" pitchFamily="18" charset="0"/>
                <a:cs typeface="Times New Roman" panose="02020603050405020304" pitchFamily="18" charset="0"/>
              </a:rPr>
              <a:t>/serviceproviderlogin.html'</a:t>
            </a:r>
            <a:r>
              <a:rPr lang="en-IN" sz="1400" b="0" dirty="0">
                <a:solidFill>
                  <a:srgbClr val="CCCCCC"/>
                </a:solidFill>
                <a:effectLst/>
                <a:latin typeface="Times New Roman" panose="02020603050405020304" pitchFamily="18" charset="0"/>
                <a:cs typeface="Times New Roman" panose="02020603050405020304" pitchFamily="18" charset="0"/>
              </a:rPr>
              <a:t>)</a:t>
            </a:r>
          </a:p>
          <a:p>
            <a:endParaRPr lang="en-IN" sz="1200" b="0" dirty="0">
              <a:solidFill>
                <a:srgbClr val="CCCCCC"/>
              </a:solidFill>
              <a:effectLst/>
              <a:latin typeface="Consolas" panose="020B0609020204030204" pitchFamily="49" charset="0"/>
            </a:endParaRPr>
          </a:p>
          <a:p>
            <a:endParaRPr lang="en-IN" b="0" dirty="0">
              <a:solidFill>
                <a:srgbClr val="CCCCCC"/>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221349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780F-902B-4CCB-9D12-05851C833438}"/>
              </a:ext>
            </a:extLst>
          </p:cNvPr>
          <p:cNvSpPr>
            <a:spLocks noGrp="1"/>
          </p:cNvSpPr>
          <p:nvPr>
            <p:ph type="title"/>
          </p:nvPr>
        </p:nvSpPr>
        <p:spPr>
          <a:xfrm>
            <a:off x="600635" y="304800"/>
            <a:ext cx="10753165" cy="6553199"/>
          </a:xfrm>
        </p:spPr>
        <p:txBody>
          <a:bodyPr>
            <a:noAutofit/>
          </a:bodyPr>
          <a:lstStyle/>
          <a:p>
            <a:r>
              <a:rPr lang="en-IN" sz="1400" b="0" dirty="0">
                <a:solidFill>
                  <a:srgbClr val="569CD6"/>
                </a:solidFill>
                <a:effectLst/>
                <a:latin typeface="Times New Roman" panose="02020603050405020304" pitchFamily="18" charset="0"/>
                <a:cs typeface="Times New Roman" panose="02020603050405020304" pitchFamily="18" charset="0"/>
              </a:rPr>
              <a:t>def</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DCDCAA"/>
                </a:solidFill>
                <a:effectLst/>
                <a:latin typeface="Times New Roman" panose="02020603050405020304" pitchFamily="18" charset="0"/>
                <a:cs typeface="Times New Roman" panose="02020603050405020304" pitchFamily="18" charset="0"/>
              </a:rPr>
              <a:t>View_Financial_Type_Ratio</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request</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detection_ratio.objects.all</a:t>
            </a:r>
            <a:r>
              <a:rPr lang="en-IN" sz="1400" b="0" dirty="0">
                <a:solidFill>
                  <a:srgbClr val="CCCCCC"/>
                </a:solidFill>
                <a:effectLst/>
                <a:latin typeface="Times New Roman" panose="02020603050405020304" pitchFamily="18" charset="0"/>
                <a:cs typeface="Times New Roman" panose="02020603050405020304" pitchFamily="18" charset="0"/>
              </a:rPr>
              <a:t>().delete()</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rratio</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kword</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'Fraud'</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kword</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obj</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Financial_Fraud_Prediction.objects.all</a:t>
            </a:r>
            <a:r>
              <a:rPr lang="en-IN" sz="1400" b="0" dirty="0">
                <a:solidFill>
                  <a:srgbClr val="CCCCCC"/>
                </a:solidFill>
                <a:effectLst/>
                <a:latin typeface="Times New Roman" panose="02020603050405020304" pitchFamily="18" charset="0"/>
                <a:cs typeface="Times New Roman" panose="02020603050405020304" pitchFamily="18" charset="0"/>
              </a:rPr>
              <a:t>().filter(Q(</a:t>
            </a:r>
            <a:r>
              <a:rPr lang="en-IN" sz="1400" b="0" dirty="0">
                <a:solidFill>
                  <a:srgbClr val="9CDCFE"/>
                </a:solidFill>
                <a:effectLst/>
                <a:latin typeface="Times New Roman" panose="02020603050405020304" pitchFamily="18" charset="0"/>
                <a:cs typeface="Times New Roman" panose="02020603050405020304" pitchFamily="18" charset="0"/>
              </a:rPr>
              <a:t>Prediction</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kword</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obj1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Financial_Fraud_Prediction.objects.all</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count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obj.count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F44747"/>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count1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obj1.count()</a:t>
            </a:r>
            <a:r>
              <a:rPr lang="en-IN" sz="1400" b="0" dirty="0">
                <a:solidFill>
                  <a:srgbClr val="F44747"/>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ratio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(count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count1)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100</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if</a:t>
            </a:r>
            <a:r>
              <a:rPr lang="en-IN" sz="1400" b="0" dirty="0">
                <a:solidFill>
                  <a:srgbClr val="CCCCCC"/>
                </a:solidFill>
                <a:effectLst/>
                <a:latin typeface="Times New Roman" panose="02020603050405020304" pitchFamily="18" charset="0"/>
                <a:cs typeface="Times New Roman" panose="02020603050405020304" pitchFamily="18" charset="0"/>
              </a:rPr>
              <a:t> ratio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0</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detection_ratio.objects.create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names</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kword</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9CDCFE"/>
                </a:solidFill>
                <a:effectLst/>
                <a:latin typeface="Times New Roman" panose="02020603050405020304" pitchFamily="18" charset="0"/>
                <a:cs typeface="Times New Roman" panose="02020603050405020304" pitchFamily="18" charset="0"/>
              </a:rPr>
              <a:t>ratio</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ratio)</a:t>
            </a:r>
            <a:br>
              <a:rPr lang="en-IN" sz="1400" b="0" dirty="0">
                <a:solidFill>
                  <a:srgbClr val="CCCCCC"/>
                </a:solidFill>
                <a:effectLst/>
                <a:latin typeface="Times New Roman" panose="02020603050405020304" pitchFamily="18" charset="0"/>
                <a:cs typeface="Times New Roman" panose="02020603050405020304" pitchFamily="18" charset="0"/>
              </a:rPr>
            </a:b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ratio1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kword1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'No Fraud'</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(kword1)</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obj1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Financial_Fraud_Prediction.objects.all</a:t>
            </a:r>
            <a:r>
              <a:rPr lang="en-IN" sz="1400" b="0" dirty="0">
                <a:solidFill>
                  <a:srgbClr val="CCCCCC"/>
                </a:solidFill>
                <a:effectLst/>
                <a:latin typeface="Times New Roman" panose="02020603050405020304" pitchFamily="18" charset="0"/>
                <a:cs typeface="Times New Roman" panose="02020603050405020304" pitchFamily="18" charset="0"/>
              </a:rPr>
              <a:t>().filter(Q(</a:t>
            </a:r>
            <a:r>
              <a:rPr lang="en-IN" sz="1400" b="0" dirty="0">
                <a:solidFill>
                  <a:srgbClr val="9CDCFE"/>
                </a:solidFill>
                <a:effectLst/>
                <a:latin typeface="Times New Roman" panose="02020603050405020304" pitchFamily="18" charset="0"/>
                <a:cs typeface="Times New Roman" panose="02020603050405020304" pitchFamily="18" charset="0"/>
              </a:rPr>
              <a:t>Prediction</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kword1))</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obj11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Financial_Fraud_Prediction.objects.all</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count1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obj1.count()</a:t>
            </a:r>
            <a:r>
              <a:rPr lang="en-IN" sz="1400" b="0" dirty="0">
                <a:solidFill>
                  <a:srgbClr val="F44747"/>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count11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obj11.count()</a:t>
            </a:r>
            <a:r>
              <a:rPr lang="en-IN" sz="1400" b="0" dirty="0">
                <a:solidFill>
                  <a:srgbClr val="F44747"/>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ratio1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(count1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count11)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100</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if</a:t>
            </a:r>
            <a:r>
              <a:rPr lang="en-IN" sz="1400" b="0" dirty="0">
                <a:solidFill>
                  <a:srgbClr val="CCCCCC"/>
                </a:solidFill>
                <a:effectLst/>
                <a:latin typeface="Times New Roman" panose="02020603050405020304" pitchFamily="18" charset="0"/>
                <a:cs typeface="Times New Roman" panose="02020603050405020304" pitchFamily="18" charset="0"/>
              </a:rPr>
              <a:t> ratio1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0</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detection_ratio.objects.create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names</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kword1, </a:t>
            </a:r>
            <a:r>
              <a:rPr lang="en-IN" sz="1400" b="0" dirty="0">
                <a:solidFill>
                  <a:srgbClr val="9CDCFE"/>
                </a:solidFill>
                <a:effectLst/>
                <a:latin typeface="Times New Roman" panose="02020603050405020304" pitchFamily="18" charset="0"/>
                <a:cs typeface="Times New Roman" panose="02020603050405020304" pitchFamily="18" charset="0"/>
              </a:rPr>
              <a:t>ratio</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ratio1)</a:t>
            </a:r>
            <a:br>
              <a:rPr lang="en-IN" sz="1400" b="0" dirty="0">
                <a:solidFill>
                  <a:srgbClr val="CCCCCC"/>
                </a:solidFill>
                <a:effectLst/>
                <a:latin typeface="Times New Roman" panose="02020603050405020304" pitchFamily="18" charset="0"/>
                <a:cs typeface="Times New Roman" panose="02020603050405020304" pitchFamily="18" charset="0"/>
              </a:rPr>
            </a:br>
            <a:br>
              <a:rPr lang="en-IN" sz="1400" b="0" dirty="0">
                <a:solidFill>
                  <a:srgbClr val="CCCCCC"/>
                </a:solidFill>
                <a:effectLst/>
                <a:latin typeface="Times New Roman" panose="02020603050405020304" pitchFamily="18" charset="0"/>
                <a:cs typeface="Times New Roman" panose="02020603050405020304" pitchFamily="18" charset="0"/>
              </a:rPr>
            </a:b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obj</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detection_ratio.objects.all</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return</a:t>
            </a:r>
            <a:r>
              <a:rPr lang="en-IN" sz="1400" b="0" dirty="0">
                <a:solidFill>
                  <a:srgbClr val="CCCCCC"/>
                </a:solidFill>
                <a:effectLst/>
                <a:latin typeface="Times New Roman" panose="02020603050405020304" pitchFamily="18" charset="0"/>
                <a:cs typeface="Times New Roman" panose="02020603050405020304" pitchFamily="18" charset="0"/>
              </a:rPr>
              <a:t> render(request, </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err="1">
                <a:solidFill>
                  <a:srgbClr val="CE9178"/>
                </a:solidFill>
                <a:effectLst/>
                <a:latin typeface="Times New Roman" panose="02020603050405020304" pitchFamily="18" charset="0"/>
                <a:cs typeface="Times New Roman" panose="02020603050405020304" pitchFamily="18" charset="0"/>
              </a:rPr>
              <a:t>SProvider</a:t>
            </a:r>
            <a:r>
              <a:rPr lang="en-IN" sz="1400" b="0" dirty="0">
                <a:solidFill>
                  <a:srgbClr val="CE9178"/>
                </a:solidFill>
                <a:effectLst/>
                <a:latin typeface="Times New Roman" panose="02020603050405020304" pitchFamily="18" charset="0"/>
                <a:cs typeface="Times New Roman" panose="02020603050405020304" pitchFamily="18" charset="0"/>
              </a:rPr>
              <a:t>/View_Financial_Type_Ratio.html'</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err="1">
                <a:solidFill>
                  <a:srgbClr val="CE9178"/>
                </a:solidFill>
                <a:effectLst/>
                <a:latin typeface="Times New Roman" panose="02020603050405020304" pitchFamily="18" charset="0"/>
                <a:cs typeface="Times New Roman" panose="02020603050405020304" pitchFamily="18" charset="0"/>
              </a:rPr>
              <a:t>objs</a:t>
            </a:r>
            <a:r>
              <a:rPr lang="en-IN" sz="1400" b="0" dirty="0">
                <a:solidFill>
                  <a:srgbClr val="CE9178"/>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obj</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89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1253B-86D1-43A8-ACD3-1F8F4162D308}"/>
              </a:ext>
            </a:extLst>
          </p:cNvPr>
          <p:cNvSpPr txBox="1"/>
          <p:nvPr/>
        </p:nvSpPr>
        <p:spPr>
          <a:xfrm>
            <a:off x="959224" y="672352"/>
            <a:ext cx="10587317" cy="5693866"/>
          </a:xfrm>
          <a:prstGeom prst="rect">
            <a:avLst/>
          </a:prstGeom>
          <a:noFill/>
        </p:spPr>
        <p:txBody>
          <a:bodyPr wrap="square">
            <a:spAutoFit/>
          </a:bodyPr>
          <a:lstStyle/>
          <a:p>
            <a:r>
              <a:rPr lang="en-IN" sz="1400" b="0" dirty="0">
                <a:solidFill>
                  <a:srgbClr val="6A9955"/>
                </a:solidFill>
                <a:effectLst/>
                <a:latin typeface="Times New Roman" panose="02020603050405020304" pitchFamily="18" charset="0"/>
                <a:cs typeface="Times New Roman" panose="02020603050405020304" pitchFamily="18" charset="0"/>
              </a:rPr>
              <a:t># SVM Model</a:t>
            </a:r>
            <a:endParaRPr lang="en-IN" sz="1400" b="0" dirty="0">
              <a:solidFill>
                <a:srgbClr val="CCCCCC"/>
              </a:solidFill>
              <a:effectLst/>
              <a:latin typeface="Times New Roman" panose="02020603050405020304" pitchFamily="18" charset="0"/>
              <a:cs typeface="Times New Roman" panose="02020603050405020304" pitchFamily="18" charset="0"/>
            </a:endParaRP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"SVM"</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from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sklearn</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C586C0"/>
                </a:solidFill>
                <a:effectLst/>
                <a:latin typeface="Times New Roman" panose="02020603050405020304" pitchFamily="18" charset="0"/>
                <a:cs typeface="Times New Roman" panose="02020603050405020304" pitchFamily="18" charset="0"/>
              </a:rPr>
              <a:t>import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svm</a:t>
            </a:r>
            <a:endParaRPr lang="en-IN" sz="1400" b="0" dirty="0">
              <a:solidFill>
                <a:srgbClr val="CCCCCC"/>
              </a:solidFill>
              <a:effectLst/>
              <a:latin typeface="Times New Roman" panose="02020603050405020304" pitchFamily="18" charset="0"/>
              <a:cs typeface="Times New Roman" panose="02020603050405020304" pitchFamily="18" charset="0"/>
            </a:endParaRPr>
          </a:p>
          <a:p>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lin_clf</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svm.LinearSVC</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lin_clf.fit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X_train</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y_train</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predict_svm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lin_clf.predict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X_test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svm_acc</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accuracy_score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predict_svm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100</a:t>
            </a:r>
            <a:endParaRPr lang="en-IN" sz="1400" b="0" dirty="0">
              <a:solidFill>
                <a:srgbClr val="CCCCCC"/>
              </a:solidFill>
              <a:effectLst/>
              <a:latin typeface="Times New Roman" panose="02020603050405020304" pitchFamily="18" charset="0"/>
              <a:cs typeface="Times New Roman" panose="02020603050405020304" pitchFamily="18" charset="0"/>
            </a:endParaRP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"ACCURACY"</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svm_acc</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"CLASSIFICATION REPORT"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classification_report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predict_svm</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"CONFUSION MATRIX"</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confusion_matrix</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predict_svm</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detection_accuracy.objects.create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names</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"SVM"</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9CDCFE"/>
                </a:solidFill>
                <a:effectLst/>
                <a:latin typeface="Times New Roman" panose="02020603050405020304" pitchFamily="18" charset="0"/>
                <a:cs typeface="Times New Roman" panose="02020603050405020304" pitchFamily="18" charset="0"/>
              </a:rPr>
              <a:t>ratio</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svm_acc</a:t>
            </a:r>
            <a:r>
              <a:rPr lang="en-IN" sz="1400" b="0" dirty="0">
                <a:solidFill>
                  <a:srgbClr val="CCCCCC"/>
                </a:solidFill>
                <a:effectLst/>
                <a:latin typeface="Times New Roman" panose="02020603050405020304" pitchFamily="18" charset="0"/>
                <a:cs typeface="Times New Roman" panose="02020603050405020304" pitchFamily="18" charset="0"/>
              </a:rPr>
              <a:t>)</a:t>
            </a:r>
            <a:br>
              <a:rPr lang="en-IN" sz="1400" b="0" dirty="0">
                <a:solidFill>
                  <a:srgbClr val="CCCCCC"/>
                </a:solidFill>
                <a:effectLst/>
                <a:latin typeface="Times New Roman" panose="02020603050405020304" pitchFamily="18" charset="0"/>
                <a:cs typeface="Times New Roman" panose="02020603050405020304" pitchFamily="18" charset="0"/>
              </a:rPr>
            </a:b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"Decision Tree Classifier"</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DecisionTreeClassifier</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dtc.fit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X_train</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y_train</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X_test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"ACCURACY"</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accuracy_score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100</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"CLASSIFICATION REPORT"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classification_report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"CONFUSION MATRIX"</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CDCAA"/>
                </a:solidFill>
                <a:effectLst/>
                <a:latin typeface="Times New Roman" panose="02020603050405020304" pitchFamily="18" charset="0"/>
                <a:cs typeface="Times New Roman" panose="02020603050405020304" pitchFamily="18" charset="0"/>
              </a:rPr>
              <a:t>print</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confusion_matrix</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a:t>
            </a:r>
          </a:p>
          <a:p>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detection_accuracy.objects.create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a:solidFill>
                  <a:srgbClr val="9CDCFE"/>
                </a:solidFill>
                <a:effectLst/>
                <a:latin typeface="Times New Roman" panose="02020603050405020304" pitchFamily="18" charset="0"/>
                <a:cs typeface="Times New Roman" panose="02020603050405020304" pitchFamily="18" charset="0"/>
              </a:rPr>
              <a:t>names</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E9178"/>
                </a:solidFill>
                <a:effectLst/>
                <a:latin typeface="Times New Roman" panose="02020603050405020304" pitchFamily="18" charset="0"/>
                <a:cs typeface="Times New Roman" panose="02020603050405020304" pitchFamily="18" charset="0"/>
              </a:rPr>
              <a:t>"Decision Tree Classifier"</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9CDCFE"/>
                </a:solidFill>
                <a:effectLst/>
                <a:latin typeface="Times New Roman" panose="02020603050405020304" pitchFamily="18" charset="0"/>
                <a:cs typeface="Times New Roman" panose="02020603050405020304" pitchFamily="18" charset="0"/>
              </a:rPr>
              <a:t>ratio</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accuracy_score</a:t>
            </a:r>
            <a:r>
              <a:rPr lang="en-IN" sz="1400" b="0" dirty="0">
                <a:solidFill>
                  <a:srgbClr val="CCCCCC"/>
                </a:solidFill>
                <a:effectLst/>
                <a:latin typeface="Times New Roman" panose="02020603050405020304" pitchFamily="18" charset="0"/>
                <a:cs typeface="Times New Roman" panose="02020603050405020304" pitchFamily="18" charset="0"/>
              </a:rPr>
              <a:t>(</a:t>
            </a:r>
            <a:r>
              <a:rPr lang="en-IN" sz="1400" b="0" dirty="0" err="1">
                <a:solidFill>
                  <a:srgbClr val="CCCCCC"/>
                </a:solidFill>
                <a:effectLst/>
                <a:latin typeface="Times New Roman" panose="02020603050405020304" pitchFamily="18" charset="0"/>
                <a:cs typeface="Times New Roman" panose="02020603050405020304" pitchFamily="18" charset="0"/>
              </a:rPr>
              <a:t>y_test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err="1">
                <a:solidFill>
                  <a:srgbClr val="CCCCCC"/>
                </a:solidFill>
                <a:effectLst/>
                <a:latin typeface="Times New Roman" panose="02020603050405020304" pitchFamily="18" charset="0"/>
                <a:cs typeface="Times New Roman" panose="02020603050405020304" pitchFamily="18" charset="0"/>
              </a:rPr>
              <a:t>dtcpredict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D4D4D4"/>
                </a:solidFill>
                <a:effectLst/>
                <a:latin typeface="Times New Roman" panose="02020603050405020304" pitchFamily="18" charset="0"/>
                <a:cs typeface="Times New Roman" panose="02020603050405020304" pitchFamily="18" charset="0"/>
              </a:rPr>
              <a:t>*</a:t>
            </a:r>
            <a:r>
              <a:rPr lang="en-IN" sz="1400" b="0" dirty="0">
                <a:solidFill>
                  <a:srgbClr val="CCCCCC"/>
                </a:solidFill>
                <a:effectLst/>
                <a:latin typeface="Times New Roman" panose="02020603050405020304" pitchFamily="18" charset="0"/>
                <a:cs typeface="Times New Roman" panose="02020603050405020304" pitchFamily="18" charset="0"/>
              </a:rPr>
              <a:t> </a:t>
            </a:r>
            <a:r>
              <a:rPr lang="en-IN" sz="1400" b="0" dirty="0">
                <a:solidFill>
                  <a:srgbClr val="B5CEA8"/>
                </a:solidFill>
                <a:effectLst/>
                <a:latin typeface="Times New Roman" panose="02020603050405020304" pitchFamily="18" charset="0"/>
                <a:cs typeface="Times New Roman" panose="02020603050405020304" pitchFamily="18" charset="0"/>
              </a:rPr>
              <a:t>100</a:t>
            </a:r>
            <a:r>
              <a:rPr lang="en-IN" sz="1400" b="0" dirty="0">
                <a:solidFill>
                  <a:srgbClr val="CCCCCC"/>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9427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1DDA0D-8595-EC64-1863-3023863C8446}"/>
              </a:ext>
            </a:extLst>
          </p:cNvPr>
          <p:cNvSpPr txBox="1"/>
          <p:nvPr/>
        </p:nvSpPr>
        <p:spPr>
          <a:xfrm>
            <a:off x="529512" y="706406"/>
            <a:ext cx="259624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CONTENTS</a:t>
            </a:r>
            <a:endParaRPr lang="en-IN" sz="3200" dirty="0"/>
          </a:p>
        </p:txBody>
      </p:sp>
      <p:sp>
        <p:nvSpPr>
          <p:cNvPr id="5" name="TextBox 4">
            <a:extLst>
              <a:ext uri="{FF2B5EF4-FFF2-40B4-BE49-F238E27FC236}">
                <a16:creationId xmlns:a16="http://schemas.microsoft.com/office/drawing/2014/main" id="{698C7802-0B12-640A-254C-F3AFEE126CD1}"/>
              </a:ext>
            </a:extLst>
          </p:cNvPr>
          <p:cNvSpPr txBox="1"/>
          <p:nvPr/>
        </p:nvSpPr>
        <p:spPr>
          <a:xfrm>
            <a:off x="1451532" y="1482597"/>
            <a:ext cx="7746740" cy="46130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ABSTRACT</a:t>
            </a:r>
          </a:p>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EXISTING SYSTEM</a:t>
            </a:r>
          </a:p>
          <a:p>
            <a:pPr marL="342900" indent="-342900">
              <a:lnSpc>
                <a:spcPct val="150000"/>
              </a:lnSpc>
              <a:buFont typeface="Wingdings" panose="05000000000000000000" pitchFamily="2" charset="2"/>
              <a:buChar char="Ø"/>
            </a:pPr>
            <a:r>
              <a:rPr lang="en-IN" dirty="0">
                <a:solidFill>
                  <a:schemeClr val="tx1">
                    <a:lumMod val="95000"/>
                  </a:schemeClr>
                </a:solidFill>
                <a:latin typeface="Times New Roman" panose="02020603050405020304" pitchFamily="18" charset="0"/>
                <a:cs typeface="Times New Roman" panose="02020603050405020304" pitchFamily="18" charset="0"/>
              </a:rPr>
              <a:t>DISADVANTAGES OF EXISTING SYSTEM</a:t>
            </a:r>
          </a:p>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PROPOSED SYSTEM</a:t>
            </a:r>
          </a:p>
          <a:p>
            <a:pPr marL="342900" indent="-342900">
              <a:lnSpc>
                <a:spcPct val="150000"/>
              </a:lnSpc>
              <a:buFont typeface="Wingdings" panose="05000000000000000000" pitchFamily="2" charset="2"/>
              <a:buChar char="Ø"/>
            </a:pPr>
            <a:r>
              <a:rPr lang="en-IN" dirty="0">
                <a:solidFill>
                  <a:schemeClr val="tx1">
                    <a:lumMod val="95000"/>
                  </a:schemeClr>
                </a:solidFill>
                <a:latin typeface="Times New Roman" panose="02020603050405020304" pitchFamily="18" charset="0"/>
                <a:cs typeface="Times New Roman" panose="02020603050405020304" pitchFamily="18" charset="0"/>
              </a:rPr>
              <a:t>ADVANTAGES OF PROPOSED SYSTEM</a:t>
            </a:r>
          </a:p>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HARDWARE REQUIREMENTS &amp; SOFTWARE  REQUIREMENTS</a:t>
            </a:r>
          </a:p>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NOVELTY OF PROJECT</a:t>
            </a:r>
          </a:p>
          <a:p>
            <a:pPr marL="342900" indent="-342900">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ARCHITECTURE</a:t>
            </a:r>
          </a:p>
          <a:p>
            <a:pPr marL="342900" indent="-342900">
              <a:lnSpc>
                <a:spcPct val="150000"/>
              </a:lnSpc>
              <a:buFont typeface="Wingdings" panose="05000000000000000000" pitchFamily="2" charset="2"/>
              <a:buChar char="Ø"/>
            </a:pPr>
            <a:r>
              <a:rPr lang="en-US" altLang="en-US" sz="1800" dirty="0">
                <a:solidFill>
                  <a:schemeClr val="tx1"/>
                </a:solidFill>
                <a:latin typeface="Times New Roman" panose="02020603050405020304" pitchFamily="18" charset="0"/>
                <a:cs typeface="Times New Roman" panose="02020603050405020304" pitchFamily="18" charset="0"/>
              </a:rPr>
              <a:t>MODULES</a:t>
            </a:r>
            <a:endParaRPr lang="en-US" alt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UML DIAGRAMS</a:t>
            </a:r>
            <a:endParaRPr lang="en-IN"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714278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A8231-E9CA-4916-BB8B-847D9073EADD}"/>
              </a:ext>
            </a:extLst>
          </p:cNvPr>
          <p:cNvSpPr txBox="1"/>
          <p:nvPr/>
        </p:nvSpPr>
        <p:spPr>
          <a:xfrm>
            <a:off x="744071" y="608710"/>
            <a:ext cx="3164541"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RESULTS</a:t>
            </a:r>
            <a:endParaRPr lang="en-IN" sz="3200" dirty="0"/>
          </a:p>
        </p:txBody>
      </p:sp>
      <p:pic>
        <p:nvPicPr>
          <p:cNvPr id="5" name="Picture 4">
            <a:extLst>
              <a:ext uri="{FF2B5EF4-FFF2-40B4-BE49-F238E27FC236}">
                <a16:creationId xmlns:a16="http://schemas.microsoft.com/office/drawing/2014/main" id="{7397546C-1F39-4B84-B51D-6E3C947D7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224" y="1473722"/>
            <a:ext cx="6293224" cy="3539939"/>
          </a:xfrm>
          <a:prstGeom prst="rect">
            <a:avLst/>
          </a:prstGeom>
        </p:spPr>
      </p:pic>
      <p:sp>
        <p:nvSpPr>
          <p:cNvPr id="6" name="TextBox 5">
            <a:extLst>
              <a:ext uri="{FF2B5EF4-FFF2-40B4-BE49-F238E27FC236}">
                <a16:creationId xmlns:a16="http://schemas.microsoft.com/office/drawing/2014/main" id="{3B35BB1D-59DD-4808-AC61-96C5F83D4EDD}"/>
              </a:ext>
            </a:extLst>
          </p:cNvPr>
          <p:cNvSpPr txBox="1"/>
          <p:nvPr/>
        </p:nvSpPr>
        <p:spPr>
          <a:xfrm>
            <a:off x="5647765" y="5571811"/>
            <a:ext cx="1694329" cy="434542"/>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35523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39E0D-E408-4AAD-BD3E-A659605DD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766" y="1037055"/>
            <a:ext cx="7306235" cy="4109757"/>
          </a:xfrm>
          <a:prstGeom prst="rect">
            <a:avLst/>
          </a:prstGeom>
        </p:spPr>
      </p:pic>
      <p:sp>
        <p:nvSpPr>
          <p:cNvPr id="6" name="TextBox 5">
            <a:extLst>
              <a:ext uri="{FF2B5EF4-FFF2-40B4-BE49-F238E27FC236}">
                <a16:creationId xmlns:a16="http://schemas.microsoft.com/office/drawing/2014/main" id="{BCFCAA7D-4C84-42DB-921C-B6645C1A74E2}"/>
              </a:ext>
            </a:extLst>
          </p:cNvPr>
          <p:cNvSpPr txBox="1"/>
          <p:nvPr/>
        </p:nvSpPr>
        <p:spPr>
          <a:xfrm>
            <a:off x="4947920" y="5605501"/>
            <a:ext cx="2560320" cy="430887"/>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Your Profile Details</a:t>
            </a:r>
          </a:p>
        </p:txBody>
      </p:sp>
    </p:spTree>
    <p:extLst>
      <p:ext uri="{BB962C8B-B14F-4D97-AF65-F5344CB8AC3E}">
        <p14:creationId xmlns:p14="http://schemas.microsoft.com/office/powerpoint/2010/main" val="1205779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7012F-4DB8-41DD-B83C-374A347EF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199" y="1066800"/>
            <a:ext cx="7123954" cy="4007224"/>
          </a:xfrm>
          <a:prstGeom prst="rect">
            <a:avLst/>
          </a:prstGeom>
        </p:spPr>
      </p:pic>
      <p:sp>
        <p:nvSpPr>
          <p:cNvPr id="4" name="TextBox 3">
            <a:extLst>
              <a:ext uri="{FF2B5EF4-FFF2-40B4-BE49-F238E27FC236}">
                <a16:creationId xmlns:a16="http://schemas.microsoft.com/office/drawing/2014/main" id="{4013E5DB-5B89-44FC-9CBA-ED2CA751429C}"/>
              </a:ext>
            </a:extLst>
          </p:cNvPr>
          <p:cNvSpPr txBox="1"/>
          <p:nvPr/>
        </p:nvSpPr>
        <p:spPr>
          <a:xfrm>
            <a:off x="3764280" y="5494774"/>
            <a:ext cx="4663440" cy="430887"/>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Predicting Financial Transaction Types</a:t>
            </a:r>
          </a:p>
        </p:txBody>
      </p:sp>
    </p:spTree>
    <p:extLst>
      <p:ext uri="{BB962C8B-B14F-4D97-AF65-F5344CB8AC3E}">
        <p14:creationId xmlns:p14="http://schemas.microsoft.com/office/powerpoint/2010/main" val="879177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AC7CB9-F695-40CE-8F2E-D9695B9A7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880" y="703431"/>
            <a:ext cx="7458635" cy="4195482"/>
          </a:xfrm>
          <a:prstGeom prst="rect">
            <a:avLst/>
          </a:prstGeom>
        </p:spPr>
      </p:pic>
      <p:sp>
        <p:nvSpPr>
          <p:cNvPr id="4" name="TextBox 3">
            <a:extLst>
              <a:ext uri="{FF2B5EF4-FFF2-40B4-BE49-F238E27FC236}">
                <a16:creationId xmlns:a16="http://schemas.microsoft.com/office/drawing/2014/main" id="{BE553A22-C3DA-4E6F-83EC-B331FD6BF8FC}"/>
              </a:ext>
            </a:extLst>
          </p:cNvPr>
          <p:cNvSpPr txBox="1"/>
          <p:nvPr/>
        </p:nvSpPr>
        <p:spPr>
          <a:xfrm>
            <a:off x="2092960" y="5415280"/>
            <a:ext cx="7955280"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Datasets Consist Of Browse Tweets From Remote Users, And They Are Utilized For Both Training And Testing Purposes</a:t>
            </a:r>
          </a:p>
        </p:txBody>
      </p:sp>
    </p:spTree>
    <p:extLst>
      <p:ext uri="{BB962C8B-B14F-4D97-AF65-F5344CB8AC3E}">
        <p14:creationId xmlns:p14="http://schemas.microsoft.com/office/powerpoint/2010/main" val="183755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7EA36-8BD0-41BC-A04B-4470AE930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181" y="1167141"/>
            <a:ext cx="7073153" cy="3978649"/>
          </a:xfrm>
          <a:prstGeom prst="rect">
            <a:avLst/>
          </a:prstGeom>
        </p:spPr>
      </p:pic>
      <p:sp>
        <p:nvSpPr>
          <p:cNvPr id="4" name="TextBox 3">
            <a:extLst>
              <a:ext uri="{FF2B5EF4-FFF2-40B4-BE49-F238E27FC236}">
                <a16:creationId xmlns:a16="http://schemas.microsoft.com/office/drawing/2014/main" id="{22AC683B-83D2-46B6-93FE-8D0171FCCDBA}"/>
              </a:ext>
            </a:extLst>
          </p:cNvPr>
          <p:cNvSpPr txBox="1"/>
          <p:nvPr/>
        </p:nvSpPr>
        <p:spPr>
          <a:xfrm>
            <a:off x="3596640" y="5496033"/>
            <a:ext cx="5994400"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Comparison Graph Based On Accuracies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2940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06D860-4A36-4BDF-B067-3FD8C53D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874" y="787250"/>
            <a:ext cx="7637929" cy="4296335"/>
          </a:xfrm>
          <a:prstGeom prst="rect">
            <a:avLst/>
          </a:prstGeom>
        </p:spPr>
      </p:pic>
      <p:sp>
        <p:nvSpPr>
          <p:cNvPr id="4" name="TextBox 3">
            <a:extLst>
              <a:ext uri="{FF2B5EF4-FFF2-40B4-BE49-F238E27FC236}">
                <a16:creationId xmlns:a16="http://schemas.microsoft.com/office/drawing/2014/main" id="{9DFE40C9-3CF4-4896-9F1F-D12F84A2634D}"/>
              </a:ext>
            </a:extLst>
          </p:cNvPr>
          <p:cNvSpPr txBox="1"/>
          <p:nvPr/>
        </p:nvSpPr>
        <p:spPr>
          <a:xfrm>
            <a:off x="1940560" y="5405120"/>
            <a:ext cx="7823200"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Trained And Tested Accuracy Results Of Various Algorithms Representing In Pie Chart And Line Chart.</a:t>
            </a:r>
          </a:p>
        </p:txBody>
      </p:sp>
    </p:spTree>
    <p:extLst>
      <p:ext uri="{BB962C8B-B14F-4D97-AF65-F5344CB8AC3E}">
        <p14:creationId xmlns:p14="http://schemas.microsoft.com/office/powerpoint/2010/main" val="258086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9C6BA-030D-4B3A-9C82-320DF3DDE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304" y="1001246"/>
            <a:ext cx="7037294" cy="3958478"/>
          </a:xfrm>
          <a:prstGeom prst="rect">
            <a:avLst/>
          </a:prstGeom>
        </p:spPr>
      </p:pic>
      <p:sp>
        <p:nvSpPr>
          <p:cNvPr id="4" name="TextBox 3">
            <a:extLst>
              <a:ext uri="{FF2B5EF4-FFF2-40B4-BE49-F238E27FC236}">
                <a16:creationId xmlns:a16="http://schemas.microsoft.com/office/drawing/2014/main" id="{94EC8D41-71F2-4E1E-99A9-D520ECC76B5D}"/>
              </a:ext>
            </a:extLst>
          </p:cNvPr>
          <p:cNvSpPr txBox="1"/>
          <p:nvPr/>
        </p:nvSpPr>
        <p:spPr>
          <a:xfrm>
            <a:off x="2575560" y="5257800"/>
            <a:ext cx="6823038"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Prediction Of Financial Type Whether The User Have Done Any Fraud Or Not</a:t>
            </a:r>
          </a:p>
        </p:txBody>
      </p:sp>
    </p:spTree>
    <p:extLst>
      <p:ext uri="{BB962C8B-B14F-4D97-AF65-F5344CB8AC3E}">
        <p14:creationId xmlns:p14="http://schemas.microsoft.com/office/powerpoint/2010/main" val="316023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3240AB-7ED5-41BD-9CC9-75B92E309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432" y="866851"/>
            <a:ext cx="7879976" cy="4432487"/>
          </a:xfrm>
          <a:prstGeom prst="rect">
            <a:avLst/>
          </a:prstGeom>
        </p:spPr>
      </p:pic>
      <p:sp>
        <p:nvSpPr>
          <p:cNvPr id="4" name="TextBox 3">
            <a:extLst>
              <a:ext uri="{FF2B5EF4-FFF2-40B4-BE49-F238E27FC236}">
                <a16:creationId xmlns:a16="http://schemas.microsoft.com/office/drawing/2014/main" id="{999D635A-6D5F-4A5D-828B-9E87ED100377}"/>
              </a:ext>
            </a:extLst>
          </p:cNvPr>
          <p:cNvSpPr txBox="1"/>
          <p:nvPr/>
        </p:nvSpPr>
        <p:spPr>
          <a:xfrm>
            <a:off x="4573569" y="5699215"/>
            <a:ext cx="3726180" cy="430887"/>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Financial Classify Type Ratio </a:t>
            </a:r>
          </a:p>
        </p:txBody>
      </p:sp>
    </p:spTree>
    <p:extLst>
      <p:ext uri="{BB962C8B-B14F-4D97-AF65-F5344CB8AC3E}">
        <p14:creationId xmlns:p14="http://schemas.microsoft.com/office/powerpoint/2010/main" val="394249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25DB8-629F-45BB-BAA2-BEF1491A9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213" y="894239"/>
            <a:ext cx="7215574" cy="4058761"/>
          </a:xfrm>
          <a:prstGeom prst="rect">
            <a:avLst/>
          </a:prstGeom>
        </p:spPr>
      </p:pic>
      <p:sp>
        <p:nvSpPr>
          <p:cNvPr id="4" name="TextBox 3">
            <a:extLst>
              <a:ext uri="{FF2B5EF4-FFF2-40B4-BE49-F238E27FC236}">
                <a16:creationId xmlns:a16="http://schemas.microsoft.com/office/drawing/2014/main" id="{549070EA-9FA3-4CCF-AA9B-F3F2563E3EF3}"/>
              </a:ext>
            </a:extLst>
          </p:cNvPr>
          <p:cNvSpPr txBox="1"/>
          <p:nvPr/>
        </p:nvSpPr>
        <p:spPr>
          <a:xfrm>
            <a:off x="4408394" y="5410954"/>
            <a:ext cx="3586480" cy="430887"/>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View  All Remote Users</a:t>
            </a:r>
          </a:p>
        </p:txBody>
      </p:sp>
    </p:spTree>
    <p:extLst>
      <p:ext uri="{BB962C8B-B14F-4D97-AF65-F5344CB8AC3E}">
        <p14:creationId xmlns:p14="http://schemas.microsoft.com/office/powerpoint/2010/main" val="299050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105586-CC87-09EF-62E8-6C8207B28312}"/>
              </a:ext>
            </a:extLst>
          </p:cNvPr>
          <p:cNvSpPr txBox="1"/>
          <p:nvPr/>
        </p:nvSpPr>
        <p:spPr>
          <a:xfrm>
            <a:off x="603147" y="622501"/>
            <a:ext cx="6096000" cy="538609"/>
          </a:xfrm>
          <a:prstGeom prst="rect">
            <a:avLst/>
          </a:prstGeom>
          <a:noFill/>
        </p:spPr>
        <p:txBody>
          <a:bodyPr wrap="square">
            <a:spAutoFit/>
          </a:bodyPr>
          <a:lstStyle/>
          <a:p>
            <a:r>
              <a:rPr lang="en-US" sz="2900" b="1" dirty="0">
                <a:solidFill>
                  <a:schemeClr val="tx1">
                    <a:lumMod val="95000"/>
                    <a:lumOff val="5000"/>
                  </a:schemeClr>
                </a:solidFill>
                <a:latin typeface="Times New Roman" panose="02020603050405020304" charset="0"/>
                <a:cs typeface="Times New Roman" panose="02020603050405020304" charset="0"/>
              </a:rPr>
              <a:t>CONCLUSION</a:t>
            </a:r>
            <a:endParaRPr lang="en-IN" sz="2900" dirty="0"/>
          </a:p>
        </p:txBody>
      </p:sp>
      <p:sp>
        <p:nvSpPr>
          <p:cNvPr id="5" name="TextBox 4">
            <a:extLst>
              <a:ext uri="{FF2B5EF4-FFF2-40B4-BE49-F238E27FC236}">
                <a16:creationId xmlns:a16="http://schemas.microsoft.com/office/drawing/2014/main" id="{F0DEFCB3-CEA6-279A-AC4B-D61BBA088F08}"/>
              </a:ext>
            </a:extLst>
          </p:cNvPr>
          <p:cNvSpPr txBox="1"/>
          <p:nvPr/>
        </p:nvSpPr>
        <p:spPr>
          <a:xfrm>
            <a:off x="816077" y="1297453"/>
            <a:ext cx="6833420" cy="3816429"/>
          </a:xfrm>
          <a:prstGeom prst="rect">
            <a:avLst/>
          </a:prstGeom>
          <a:noFill/>
        </p:spPr>
        <p:txBody>
          <a:bodyPr wrap="square">
            <a:spAutoFit/>
          </a:bodyPr>
          <a:lstStyle/>
          <a:p>
            <a:r>
              <a:rPr lang="en-US" sz="2200" dirty="0">
                <a:latin typeface="Times New Roman" panose="02020603050405020304" pitchFamily="18" charset="0"/>
                <a:ea typeface="Times New Roman" panose="02020603050405020304" pitchFamily="18" charset="0"/>
              </a:rPr>
              <a:t>The occurrences of Internet financial fraud cases have caused huge losses to commercial banks or financial institutions. To enhance the efficiency of financial fraud detections, an intelligent and distributed Big Data approach is proposed in this article. The graph embedding algorithm Node2Vec is implemented on Spark GraphX and Hadoop to learn and represent the topological features of each vertex in the network graph into a low- dimensional dense vector, to improve the classification effectiveness of deep neural network and predict the fraudulent samples of the dataset.</a:t>
            </a:r>
            <a:endParaRPr lang="en-IN" sz="2200" dirty="0"/>
          </a:p>
        </p:txBody>
      </p:sp>
      <p:pic>
        <p:nvPicPr>
          <p:cNvPr id="7" name="Picture 6" descr="A person in a mask holding a credit card and using a computer&#10;&#10;Description automatically generated">
            <a:extLst>
              <a:ext uri="{FF2B5EF4-FFF2-40B4-BE49-F238E27FC236}">
                <a16:creationId xmlns:a16="http://schemas.microsoft.com/office/drawing/2014/main" id="{F8702EB0-2672-22ED-4C22-2D4C8F3AA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122" y="1611887"/>
            <a:ext cx="3634226" cy="3634226"/>
          </a:xfrm>
          <a:prstGeom prst="rect">
            <a:avLst/>
          </a:prstGeom>
        </p:spPr>
      </p:pic>
    </p:spTree>
    <p:extLst>
      <p:ext uri="{BB962C8B-B14F-4D97-AF65-F5344CB8AC3E}">
        <p14:creationId xmlns:p14="http://schemas.microsoft.com/office/powerpoint/2010/main" val="110006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envelope with a fishing hook on it&#10;&#10;Description automatically generated">
            <a:extLst>
              <a:ext uri="{FF2B5EF4-FFF2-40B4-BE49-F238E27FC236}">
                <a16:creationId xmlns:a16="http://schemas.microsoft.com/office/drawing/2014/main" id="{538465FB-0F60-C152-F4BB-D9A264F58EDB}"/>
              </a:ext>
            </a:extLst>
          </p:cNvPr>
          <p:cNvPicPr>
            <a:picLocks noChangeAspect="1"/>
          </p:cNvPicPr>
          <p:nvPr/>
        </p:nvPicPr>
        <p:blipFill rotWithShape="1">
          <a:blip r:embed="rId2">
            <a:extLst>
              <a:ext uri="{28A0092B-C50C-407E-A947-70E740481C1C}">
                <a14:useLocalDpi xmlns:a14="http://schemas.microsoft.com/office/drawing/2010/main" val="0"/>
              </a:ext>
            </a:extLst>
          </a:blip>
          <a:srcRect t="4033" b="629"/>
          <a:stretch/>
        </p:blipFill>
        <p:spPr>
          <a:xfrm>
            <a:off x="-3049" y="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FB5D8-CABA-3DCE-8F92-B8F67FCF9BF5}"/>
              </a:ext>
            </a:extLst>
          </p:cNvPr>
          <p:cNvSpPr>
            <a:spLocks noGrp="1"/>
          </p:cNvSpPr>
          <p:nvPr>
            <p:ph type="ctrTitle"/>
          </p:nvPr>
        </p:nvSpPr>
        <p:spPr>
          <a:xfrm>
            <a:off x="487680" y="335075"/>
            <a:ext cx="3970020" cy="1312750"/>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latin typeface="Times New Roman" panose="02020603050405020304" pitchFamily="18" charset="0"/>
                <a:cs typeface="Times New Roman" panose="02020603050405020304" pitchFamily="18" charset="0"/>
              </a:rPr>
              <a:t>ABSTRACT</a:t>
            </a:r>
            <a:endParaRPr lang="en-IN" sz="5200" b="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2029346-6B04-F7F8-0DD7-317A721D011E}"/>
              </a:ext>
            </a:extLst>
          </p:cNvPr>
          <p:cNvSpPr>
            <a:spLocks noGrp="1"/>
          </p:cNvSpPr>
          <p:nvPr>
            <p:ph type="subTitle" idx="1"/>
          </p:nvPr>
        </p:nvSpPr>
        <p:spPr>
          <a:xfrm>
            <a:off x="1063750" y="3478643"/>
            <a:ext cx="10058400" cy="2450882"/>
          </a:xfrm>
          <a:effectLst>
            <a:outerShdw blurRad="50800" dist="38100" dir="2700000" algn="tl" rotWithShape="0">
              <a:prstClr val="black">
                <a:alpha val="40000"/>
              </a:prstClr>
            </a:outerShdw>
          </a:effectLst>
        </p:spPr>
        <p:txBody>
          <a:bodyPr>
            <a:normAutofit/>
          </a:bodyPr>
          <a:lstStyle/>
          <a:p>
            <a:r>
              <a:rPr lang="en-US" sz="2200" dirty="0">
                <a:solidFill>
                  <a:srgbClr val="FFFFFF"/>
                </a:solidFill>
                <a:latin typeface="Times New Roman" panose="02020603050405020304" pitchFamily="18" charset="0"/>
                <a:ea typeface="Times New Roman" panose="02020603050405020304" pitchFamily="18" charset="0"/>
              </a:rPr>
              <a:t>The rapid development of information technologies like Internet of Things, Big Data, Artificial Intelligence, etc., has profoundly affected people's consumption behaviors and changed the development model of the financial industry. The financial services on Internet and IoT with new technologies has provided convenience and efficiency for consumers, but new hidden fraud risks are generated also. Fraud, arbitrage, vicious collection, etc., have caused bad effects and huge losses to the development of finance on Internet and IoT. </a:t>
            </a:r>
            <a:endParaRPr lang="en-IN" sz="2200" dirty="0">
              <a:solidFill>
                <a:srgbClr val="FFFFFF"/>
              </a:solidFill>
            </a:endParaRPr>
          </a:p>
        </p:txBody>
      </p:sp>
    </p:spTree>
    <p:extLst>
      <p:ext uri="{BB962C8B-B14F-4D97-AF65-F5344CB8AC3E}">
        <p14:creationId xmlns:p14="http://schemas.microsoft.com/office/powerpoint/2010/main" val="416189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195C59-5657-407F-8332-AA142DA83A19}"/>
              </a:ext>
            </a:extLst>
          </p:cNvPr>
          <p:cNvSpPr txBox="1"/>
          <p:nvPr/>
        </p:nvSpPr>
        <p:spPr>
          <a:xfrm>
            <a:off x="824753" y="761111"/>
            <a:ext cx="41148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FUTURE SCOPE</a:t>
            </a:r>
            <a:endParaRPr lang="en-IN" sz="3200" dirty="0"/>
          </a:p>
        </p:txBody>
      </p:sp>
      <p:sp>
        <p:nvSpPr>
          <p:cNvPr id="5" name="TextBox 4">
            <a:extLst>
              <a:ext uri="{FF2B5EF4-FFF2-40B4-BE49-F238E27FC236}">
                <a16:creationId xmlns:a16="http://schemas.microsoft.com/office/drawing/2014/main" id="{3F723F81-BB8A-463C-AE4E-B4724A9FAEAF}"/>
              </a:ext>
            </a:extLst>
          </p:cNvPr>
          <p:cNvSpPr txBox="1"/>
          <p:nvPr/>
        </p:nvSpPr>
        <p:spPr>
          <a:xfrm>
            <a:off x="1147482" y="1560382"/>
            <a:ext cx="7485530" cy="3816429"/>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In the future, the "Internet Financial Fraud Detection based on a Distributed Big Data Approach with Node2vec" project holds significant potential for further development. This includes improving the accuracy of fraud detection models, exploring advanced graph analytics techniques like Graph Neural Networks, and implementing real-time fraud prevention mechanisms. Continued focus on regulatory compliance, user education, and ethical AI practices will be essential. By embracing innovation and staying responsive to evolving fraud threats, the project can continue to enhance online financial security and contribute to a safer digital economy.</a:t>
            </a:r>
          </a:p>
        </p:txBody>
      </p:sp>
      <p:pic>
        <p:nvPicPr>
          <p:cNvPr id="1026" name="Picture 2" descr="Secure Logo PNG Transparent Images Free Download | Vector Files | Pngtree">
            <a:extLst>
              <a:ext uri="{FF2B5EF4-FFF2-40B4-BE49-F238E27FC236}">
                <a16:creationId xmlns:a16="http://schemas.microsoft.com/office/drawing/2014/main" id="{823D84D1-08E3-472F-BB8B-DEC972E71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1247" y="1692227"/>
            <a:ext cx="2906805" cy="290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23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3F037-5083-4B12-8BB5-C1993CCFD245}"/>
              </a:ext>
            </a:extLst>
          </p:cNvPr>
          <p:cNvSpPr txBox="1"/>
          <p:nvPr/>
        </p:nvSpPr>
        <p:spPr>
          <a:xfrm>
            <a:off x="502023" y="662499"/>
            <a:ext cx="609600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REFERENCES</a:t>
            </a:r>
            <a:endParaRPr lang="en-IN" sz="3200" dirty="0"/>
          </a:p>
        </p:txBody>
      </p:sp>
      <p:sp>
        <p:nvSpPr>
          <p:cNvPr id="5" name="TextBox 4">
            <a:extLst>
              <a:ext uri="{FF2B5EF4-FFF2-40B4-BE49-F238E27FC236}">
                <a16:creationId xmlns:a16="http://schemas.microsoft.com/office/drawing/2014/main" id="{F0774651-740C-4036-BA67-6C6B34A768FA}"/>
              </a:ext>
            </a:extLst>
          </p:cNvPr>
          <p:cNvSpPr txBox="1"/>
          <p:nvPr/>
        </p:nvSpPr>
        <p:spPr>
          <a:xfrm>
            <a:off x="959222" y="1493095"/>
            <a:ext cx="10040471" cy="4154984"/>
          </a:xfrm>
          <a:prstGeom prst="rect">
            <a:avLst/>
          </a:prstGeom>
          <a:noFill/>
        </p:spPr>
        <p:txBody>
          <a:bodyPr wrap="square">
            <a:spAutoFit/>
          </a:bodyPr>
          <a:lstStyle/>
          <a:p>
            <a:pPr marL="285750" indent="-285750">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A. Srivastava, A. Kundu, and S. Sural, “Credit card fraud detection using hidden Markov model,” IEEE Transactions on Dependable and Secure Computing, vol. 5, no. 1, pp. 37-48, 2008.</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 C. Aggarwal, Y. Zhao, and S. Y. Philip, “Outlier detection in graph streams,” in Proc. IEEE 27th International Conference on Data Engineering, 2011, pp. 399-409. </a:t>
            </a:r>
            <a:endParaRPr lang="en-IN"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 L. Paula, M. Ladeira, and R. N. Carvalho, “Deep learning anomaly detection as support fraud investigation in Brazilian exports and anti-money laundering,” in Proc. 15th IEEE International Conference on Machine Learning and Applications, pp. 954-960, 2016.</a:t>
            </a:r>
            <a:endParaRPr lang="en-IN"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Grover and J. Leskovec, “Node2vec: scalable feature learning for networks,” in Proc. 22nd ACM SIGKDD International Conference on Knowledge Discovery and Data Mining, 2016, pp. 855-864.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798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5AA5D-21A7-462B-9B68-D16AD5A191A5}"/>
              </a:ext>
            </a:extLst>
          </p:cNvPr>
          <p:cNvSpPr txBox="1"/>
          <p:nvPr/>
        </p:nvSpPr>
        <p:spPr>
          <a:xfrm>
            <a:off x="3048000" y="2482334"/>
            <a:ext cx="6096000" cy="1246495"/>
          </a:xfrm>
          <a:prstGeom prst="rect">
            <a:avLst/>
          </a:prstGeom>
          <a:noFill/>
        </p:spPr>
        <p:txBody>
          <a:bodyPr wrap="square">
            <a:spAutoFit/>
          </a:bodyPr>
          <a:lstStyle/>
          <a:p>
            <a:r>
              <a:rPr lang="en-US" sz="7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7500" dirty="0"/>
          </a:p>
        </p:txBody>
      </p:sp>
    </p:spTree>
    <p:extLst>
      <p:ext uri="{BB962C8B-B14F-4D97-AF65-F5344CB8AC3E}">
        <p14:creationId xmlns:p14="http://schemas.microsoft.com/office/powerpoint/2010/main" val="312497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31626-AA8E-31DE-6364-568A05D32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DCC1D-76FC-C909-5E14-1AF1F52745EB}"/>
              </a:ext>
            </a:extLst>
          </p:cNvPr>
          <p:cNvSpPr>
            <a:spLocks noGrp="1"/>
          </p:cNvSpPr>
          <p:nvPr>
            <p:ph type="ctrTitle"/>
          </p:nvPr>
        </p:nvSpPr>
        <p:spPr>
          <a:xfrm>
            <a:off x="304800" y="590549"/>
            <a:ext cx="3943350" cy="595313"/>
          </a:xfrm>
        </p:spPr>
        <p:txBody>
          <a:bodyPr>
            <a:normAutofit fontScale="90000"/>
          </a:bodyPr>
          <a:lstStyle/>
          <a:p>
            <a:r>
              <a:rPr lang="en-US" sz="3200" b="1" dirty="0">
                <a:latin typeface="Times New Roman" panose="02020603050405020304" pitchFamily="18" charset="0"/>
                <a:cs typeface="Times New Roman" panose="02020603050405020304" pitchFamily="18" charset="0"/>
              </a:rPr>
              <a:t>EXISTING SYSTEM</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03C22B1-DEEF-29A1-E88C-AACCDE54FC16}"/>
              </a:ext>
            </a:extLst>
          </p:cNvPr>
          <p:cNvSpPr>
            <a:spLocks noGrp="1"/>
          </p:cNvSpPr>
          <p:nvPr>
            <p:ph type="subTitle" idx="1"/>
          </p:nvPr>
        </p:nvSpPr>
        <p:spPr>
          <a:xfrm>
            <a:off x="634482" y="1520890"/>
            <a:ext cx="6995043" cy="3736910"/>
          </a:xfrm>
        </p:spPr>
        <p:txBody>
          <a:bodyPr>
            <a:normAutofit/>
          </a:bodyPr>
          <a:lstStyle/>
          <a:p>
            <a:pPr algn="l"/>
            <a:r>
              <a:rPr lang="en-US" sz="2200" dirty="0">
                <a:solidFill>
                  <a:srgbClr val="0D0D0D"/>
                </a:solidFill>
                <a:latin typeface="Times New Roman" panose="02020603050405020304" pitchFamily="18" charset="0"/>
                <a:cs typeface="Times New Roman" panose="02020603050405020304" pitchFamily="18" charset="0"/>
              </a:rPr>
              <a:t>The existing systems for internet financial fraud detection often face challenges in scalability and efficiency. </a:t>
            </a:r>
            <a:r>
              <a:rPr lang="en-US" sz="2200" dirty="0">
                <a:solidFill>
                  <a:srgbClr val="000000"/>
                </a:solidFill>
                <a:latin typeface="Times New Roman" panose="02020603050405020304" pitchFamily="18" charset="0"/>
                <a:cs typeface="Times New Roman" panose="02020603050405020304" pitchFamily="18" charset="0"/>
              </a:rPr>
              <a:t>They struggle to handle the massive volume of financial data generated from various online transactions. Traditional methods may not effectively capture the intricate patterns and anomalies indicative of fraudulent activities. These project involves identifying the current processes related to financial fraud detection, analyzing the characteristics of financial data, and assessing data sources and quality. </a:t>
            </a:r>
            <a:endParaRPr lang="en-IN" sz="2200" dirty="0">
              <a:latin typeface="Times New Roman" panose="02020603050405020304" pitchFamily="18" charset="0"/>
              <a:cs typeface="Times New Roman" panose="02020603050405020304" pitchFamily="18" charset="0"/>
            </a:endParaRPr>
          </a:p>
        </p:txBody>
      </p:sp>
      <p:pic>
        <p:nvPicPr>
          <p:cNvPr id="5" name="Picture 4" descr="A computer with a network of icons&#10;&#10;Description automatically generated with medium confidence">
            <a:extLst>
              <a:ext uri="{FF2B5EF4-FFF2-40B4-BE49-F238E27FC236}">
                <a16:creationId xmlns:a16="http://schemas.microsoft.com/office/drawing/2014/main" id="{4DCB0521-66AA-4BF8-D29A-94389670B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609" y="1920939"/>
            <a:ext cx="3736911" cy="3736911"/>
          </a:xfrm>
          <a:prstGeom prst="rect">
            <a:avLst/>
          </a:prstGeom>
        </p:spPr>
      </p:pic>
    </p:spTree>
    <p:extLst>
      <p:ext uri="{BB962C8B-B14F-4D97-AF65-F5344CB8AC3E}">
        <p14:creationId xmlns:p14="http://schemas.microsoft.com/office/powerpoint/2010/main" val="1377584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chip with a sign on it">
            <a:extLst>
              <a:ext uri="{FF2B5EF4-FFF2-40B4-BE49-F238E27FC236}">
                <a16:creationId xmlns:a16="http://schemas.microsoft.com/office/drawing/2014/main" id="{F43913EC-3D77-CCD3-AF98-3619F6E50769}"/>
              </a:ext>
            </a:extLst>
          </p:cNvPr>
          <p:cNvPicPr>
            <a:picLocks noChangeAspect="1"/>
          </p:cNvPicPr>
          <p:nvPr/>
        </p:nvPicPr>
        <p:blipFill rotWithShape="1">
          <a:blip r:embed="rId2">
            <a:extLst>
              <a:ext uri="{28A0092B-C50C-407E-A947-70E740481C1C}">
                <a14:useLocalDpi xmlns:a14="http://schemas.microsoft.com/office/drawing/2010/main" val="0"/>
              </a:ext>
            </a:extLst>
          </a:blip>
          <a:srcRect l="13196" r="11018" b="1"/>
          <a:stretch/>
        </p:blipFill>
        <p:spPr>
          <a:xfrm>
            <a:off x="-1" y="365125"/>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1BCCDF1-9AE1-E565-7F3E-59E894762415}"/>
              </a:ext>
            </a:extLst>
          </p:cNvPr>
          <p:cNvSpPr txBox="1"/>
          <p:nvPr/>
        </p:nvSpPr>
        <p:spPr>
          <a:xfrm>
            <a:off x="7531612"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b="1" dirty="0">
                <a:latin typeface="Times New Roman" panose="02020603050405020304" pitchFamily="18" charset="0"/>
                <a:ea typeface="+mj-ea"/>
                <a:cs typeface="Times New Roman" panose="02020603050405020304" pitchFamily="18" charset="0"/>
              </a:rPr>
              <a:t>DISADVANTAGES OF EXISTING SYSTEM</a:t>
            </a:r>
          </a:p>
        </p:txBody>
      </p:sp>
      <p:sp>
        <p:nvSpPr>
          <p:cNvPr id="5" name="TextBox 4">
            <a:extLst>
              <a:ext uri="{FF2B5EF4-FFF2-40B4-BE49-F238E27FC236}">
                <a16:creationId xmlns:a16="http://schemas.microsoft.com/office/drawing/2014/main" id="{4D9075C2-6A54-A78F-3E3F-AB4D5F016103}"/>
              </a:ext>
            </a:extLst>
          </p:cNvPr>
          <p:cNvSpPr txBox="1"/>
          <p:nvPr/>
        </p:nvSpPr>
        <p:spPr>
          <a:xfrm>
            <a:off x="7784900" y="2750113"/>
            <a:ext cx="3822189" cy="3742762"/>
          </a:xfrm>
          <a:prstGeom prst="rect">
            <a:avLst/>
          </a:prstGeom>
        </p:spPr>
        <p:txBody>
          <a:bodyPr vert="horz" lIns="91440" tIns="45720" rIns="91440" bIns="45720" rtlCol="0">
            <a:normAutofit/>
          </a:bodyPr>
          <a:lstStyle/>
          <a:p>
            <a:pPr marL="457200" indent="-342900">
              <a:lnSpc>
                <a:spcPct val="90000"/>
              </a:lnSpc>
              <a:spcAft>
                <a:spcPts val="600"/>
              </a:spcAft>
              <a:buFont typeface="Wingdings" panose="05000000000000000000" pitchFamily="2" charset="2"/>
              <a:buChar char="Ø"/>
            </a:pPr>
            <a:r>
              <a:rPr lang="en-US" sz="2200" dirty="0"/>
              <a:t>The system doesn’t support Resilient Distributed Datasets.</a:t>
            </a:r>
          </a:p>
          <a:p>
            <a:pPr marL="457200" indent="-342900">
              <a:lnSpc>
                <a:spcPct val="90000"/>
              </a:lnSpc>
              <a:spcAft>
                <a:spcPts val="600"/>
              </a:spcAft>
              <a:buFont typeface="Wingdings" panose="05000000000000000000" pitchFamily="2" charset="2"/>
              <a:buChar char="Ø"/>
            </a:pPr>
            <a:r>
              <a:rPr lang="en-US" sz="2200" dirty="0"/>
              <a:t>There is no Directed Acyclic Graph method to find fraud accurately.</a:t>
            </a:r>
          </a:p>
        </p:txBody>
      </p:sp>
    </p:spTree>
    <p:extLst>
      <p:ext uri="{BB962C8B-B14F-4D97-AF65-F5344CB8AC3E}">
        <p14:creationId xmlns:p14="http://schemas.microsoft.com/office/powerpoint/2010/main" val="44550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1977E8-FCF2-436F-71FF-87015866B97B}"/>
              </a:ext>
            </a:extLst>
          </p:cNvPr>
          <p:cNvSpPr txBox="1"/>
          <p:nvPr/>
        </p:nvSpPr>
        <p:spPr>
          <a:xfrm>
            <a:off x="511404" y="798484"/>
            <a:ext cx="4503048" cy="681597"/>
          </a:xfrm>
          <a:prstGeom prst="rect">
            <a:avLst/>
          </a:prstGeom>
          <a:noFill/>
        </p:spPr>
        <p:txBody>
          <a:bodyPr wrap="square">
            <a:spAutoFit/>
          </a:bodyPr>
          <a:lstStyle/>
          <a:p>
            <a:pPr>
              <a:lnSpc>
                <a:spcPct val="150000"/>
              </a:lnSpc>
            </a:pPr>
            <a:r>
              <a:rPr lang="en-IN" sz="2900" b="1" dirty="0">
                <a:latin typeface="Times New Roman" panose="02020603050405020304" pitchFamily="18" charset="0"/>
                <a:cs typeface="Times New Roman" panose="02020603050405020304" pitchFamily="18" charset="0"/>
              </a:rPr>
              <a:t>PROPOSED SYSTEM</a:t>
            </a:r>
          </a:p>
        </p:txBody>
      </p:sp>
      <p:sp>
        <p:nvSpPr>
          <p:cNvPr id="5" name="TextBox 4">
            <a:extLst>
              <a:ext uri="{FF2B5EF4-FFF2-40B4-BE49-F238E27FC236}">
                <a16:creationId xmlns:a16="http://schemas.microsoft.com/office/drawing/2014/main" id="{7D3EF22F-3AFE-E36A-2F92-D695D3E728FD}"/>
              </a:ext>
            </a:extLst>
          </p:cNvPr>
          <p:cNvSpPr txBox="1"/>
          <p:nvPr/>
        </p:nvSpPr>
        <p:spPr>
          <a:xfrm>
            <a:off x="1163994" y="1652606"/>
            <a:ext cx="7681425" cy="3477875"/>
          </a:xfrm>
          <a:prstGeom prst="rect">
            <a:avLst/>
          </a:prstGeom>
          <a:noFill/>
        </p:spPr>
        <p:txBody>
          <a:bodyPr wrap="square">
            <a:spAutoFit/>
          </a:bodyPr>
          <a:lstStyle/>
          <a:p>
            <a:pPr marL="342900" indent="-342900">
              <a:buFont typeface="Wingdings" panose="05000000000000000000" pitchFamily="2" charset="2"/>
              <a:buChar char="Ø"/>
            </a:pPr>
            <a:r>
              <a:rPr lang="en-US" sz="2200" dirty="0">
                <a:solidFill>
                  <a:srgbClr val="0D0D0D"/>
                </a:solidFill>
                <a:latin typeface="Times New Roman" panose="02020603050405020304" pitchFamily="18" charset="0"/>
                <a:cs typeface="Times New Roman" panose="02020603050405020304" pitchFamily="18" charset="0"/>
              </a:rPr>
              <a:t>Utilizing distributed computing frameworks such as Apache Spark or Hadoop to process large volumes of financial data efficiently.</a:t>
            </a:r>
          </a:p>
          <a:p>
            <a:pPr marL="342900" indent="-342900">
              <a:buFont typeface="Wingdings" panose="05000000000000000000" pitchFamily="2" charset="2"/>
              <a:buChar char="Ø"/>
            </a:pPr>
            <a:r>
              <a:rPr lang="en-US" sz="2200" dirty="0">
                <a:solidFill>
                  <a:srgbClr val="0D0D0D"/>
                </a:solidFill>
                <a:latin typeface="Times New Roman" panose="02020603050405020304" pitchFamily="18" charset="0"/>
                <a:cs typeface="Times New Roman" panose="02020603050405020304" pitchFamily="18" charset="0"/>
              </a:rPr>
              <a:t>Employing Node2Vec algorithm to learn distributed representations of nodes in the transaction graph, capturing intricate patterns indicative of fraudulent activities.</a:t>
            </a:r>
          </a:p>
          <a:p>
            <a:pPr marL="342900" indent="-342900">
              <a:buFont typeface="Wingdings" panose="05000000000000000000" pitchFamily="2" charset="2"/>
              <a:buChar char="Ø"/>
            </a:pPr>
            <a:r>
              <a:rPr lang="en-US" sz="2200" dirty="0">
                <a:solidFill>
                  <a:srgbClr val="0D0D0D"/>
                </a:solidFill>
                <a:latin typeface="Times New Roman" panose="02020603050405020304" pitchFamily="18" charset="0"/>
                <a:cs typeface="Times New Roman" panose="02020603050405020304" pitchFamily="18" charset="0"/>
              </a:rPr>
              <a:t>Integrating advanced machine learning techniques for anomaly detection and fraud prediction.</a:t>
            </a:r>
          </a:p>
          <a:p>
            <a:pPr marL="342900" indent="-342900">
              <a:buFont typeface="Wingdings" panose="05000000000000000000" pitchFamily="2" charset="2"/>
              <a:buChar char="Ø"/>
            </a:pPr>
            <a:r>
              <a:rPr lang="en-US" sz="2200" dirty="0">
                <a:solidFill>
                  <a:srgbClr val="0D0D0D"/>
                </a:solidFill>
                <a:latin typeface="Times New Roman" panose="02020603050405020304" pitchFamily="18" charset="0"/>
                <a:cs typeface="Times New Roman" panose="02020603050405020304" pitchFamily="18" charset="0"/>
              </a:rPr>
              <a:t>Implementing real-time monitoring and alerting mechanisms to promptly identify suspicious transactions.</a:t>
            </a:r>
          </a:p>
        </p:txBody>
      </p:sp>
    </p:spTree>
    <p:extLst>
      <p:ext uri="{BB962C8B-B14F-4D97-AF65-F5344CB8AC3E}">
        <p14:creationId xmlns:p14="http://schemas.microsoft.com/office/powerpoint/2010/main" val="328862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9"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mask and sitting in front of a computer&#10;&#10;Description automatically generated">
            <a:extLst>
              <a:ext uri="{FF2B5EF4-FFF2-40B4-BE49-F238E27FC236}">
                <a16:creationId xmlns:a16="http://schemas.microsoft.com/office/drawing/2014/main" id="{3E9819E4-AA03-E9E2-5681-4D4CDED76EDF}"/>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8761" b="26266"/>
          <a:stretch/>
        </p:blipFill>
        <p:spPr>
          <a:xfrm>
            <a:off x="180975" y="182880"/>
            <a:ext cx="11823637" cy="6499784"/>
          </a:xfrm>
          <a:prstGeom prst="rect">
            <a:avLst/>
          </a:prstGeom>
        </p:spPr>
      </p:pic>
      <p:sp>
        <p:nvSpPr>
          <p:cNvPr id="3" name="TextBox 2">
            <a:extLst>
              <a:ext uri="{FF2B5EF4-FFF2-40B4-BE49-F238E27FC236}">
                <a16:creationId xmlns:a16="http://schemas.microsoft.com/office/drawing/2014/main" id="{C66D0297-3710-AA4F-E68D-0B5289A27C99}"/>
              </a:ext>
            </a:extLst>
          </p:cNvPr>
          <p:cNvSpPr txBox="1"/>
          <p:nvPr/>
        </p:nvSpPr>
        <p:spPr>
          <a:xfrm>
            <a:off x="340958" y="257610"/>
            <a:ext cx="4091083" cy="12726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900" dirty="0">
                <a:solidFill>
                  <a:srgbClr val="FFFFFF"/>
                </a:solidFill>
                <a:latin typeface="Times New Roman" panose="02020603050405020304" pitchFamily="18" charset="0"/>
                <a:ea typeface="+mj-ea"/>
                <a:cs typeface="Times New Roman" panose="02020603050405020304" pitchFamily="18" charset="0"/>
              </a:rPr>
              <a:t>ADVANTAGES OF PROPOSED SYSTEM</a:t>
            </a:r>
          </a:p>
        </p:txBody>
      </p:sp>
      <p:sp>
        <p:nvSpPr>
          <p:cNvPr id="5" name="TextBox 4">
            <a:extLst>
              <a:ext uri="{FF2B5EF4-FFF2-40B4-BE49-F238E27FC236}">
                <a16:creationId xmlns:a16="http://schemas.microsoft.com/office/drawing/2014/main" id="{B77D9E6E-6783-DC5B-4C61-8E5FDB724286}"/>
              </a:ext>
            </a:extLst>
          </p:cNvPr>
          <p:cNvSpPr txBox="1"/>
          <p:nvPr/>
        </p:nvSpPr>
        <p:spPr>
          <a:xfrm>
            <a:off x="418323" y="2134771"/>
            <a:ext cx="10165218" cy="2588458"/>
          </a:xfrm>
          <a:prstGeom prst="rect">
            <a:avLst/>
          </a:prstGeom>
        </p:spPr>
        <p:txBody>
          <a:bodyPr vert="horz" lIns="91440" tIns="45720" rIns="91440" bIns="45720" rtlCol="0">
            <a:normAutofit/>
          </a:bodyPr>
          <a:lstStyle/>
          <a:p>
            <a:pPr marL="457200" indent="-342900">
              <a:lnSpc>
                <a:spcPct val="90000"/>
              </a:lnSpc>
              <a:spcAft>
                <a:spcPts val="600"/>
              </a:spcAft>
              <a:buFont typeface="Wingdings" panose="05000000000000000000" pitchFamily="2" charset="2"/>
              <a:buChar char="Ø"/>
            </a:pPr>
            <a:r>
              <a:rPr lang="en-US" sz="2000" dirty="0">
                <a:solidFill>
                  <a:srgbClr val="FFFFFF"/>
                </a:solidFill>
                <a:latin typeface="Times New Roman" panose="02020603050405020304" pitchFamily="18" charset="0"/>
                <a:cs typeface="Times New Roman" panose="02020603050405020304" pitchFamily="18" charset="0"/>
              </a:rPr>
              <a:t>Node2Vec is a graph embedding algorithm that introduces two biased random walk methods---BFS (Breadth First Search) and DFS (Depth First Search) on the basis of  Deep Walk.</a:t>
            </a:r>
          </a:p>
          <a:p>
            <a:pPr marL="457200" indent="-342900">
              <a:lnSpc>
                <a:spcPct val="90000"/>
              </a:lnSpc>
              <a:spcAft>
                <a:spcPts val="600"/>
              </a:spcAft>
              <a:buFont typeface="Wingdings" panose="05000000000000000000" pitchFamily="2" charset="2"/>
              <a:buChar char="Ø"/>
            </a:pPr>
            <a:r>
              <a:rPr lang="en-US" sz="2000" dirty="0">
                <a:solidFill>
                  <a:srgbClr val="FFFFFF"/>
                </a:solidFill>
                <a:latin typeface="Times New Roman" panose="02020603050405020304" pitchFamily="18" charset="0"/>
                <a:cs typeface="Times New Roman" panose="02020603050405020304" pitchFamily="18" charset="0"/>
              </a:rPr>
              <a:t>AN INTELLIGENT AND DISTRIBUTED BIG DATA APPROACH FOR INTERNET FINANCIAL FRAUD DETECTION.</a:t>
            </a:r>
          </a:p>
          <a:p>
            <a:pPr marL="457200" indent="-342900">
              <a:lnSpc>
                <a:spcPct val="90000"/>
              </a:lnSpc>
              <a:spcAft>
                <a:spcPts val="600"/>
              </a:spcAft>
              <a:buFont typeface="Wingdings" panose="05000000000000000000" pitchFamily="2" charset="2"/>
              <a:buChar char="Ø"/>
            </a:pPr>
            <a:r>
              <a:rPr lang="en-US" sz="2000" dirty="0">
                <a:solidFill>
                  <a:srgbClr val="FFFFFF"/>
                </a:solidFill>
                <a:latin typeface="Times New Roman" panose="02020603050405020304" pitchFamily="18" charset="0"/>
                <a:cs typeface="Times New Roman" panose="02020603050405020304" pitchFamily="18" charset="0"/>
              </a:rPr>
              <a:t>Reduced false positive rates: By incorporating advanced machine learning techniques, the system can minimize false alerts, thereby improving resource utilization and operational efficiency.</a:t>
            </a:r>
          </a:p>
        </p:txBody>
      </p:sp>
    </p:spTree>
    <p:extLst>
      <p:ext uri="{BB962C8B-B14F-4D97-AF65-F5344CB8AC3E}">
        <p14:creationId xmlns:p14="http://schemas.microsoft.com/office/powerpoint/2010/main" val="343348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F8DB6D-CBAE-962F-4F2C-1A9F1DE747AE}"/>
              </a:ext>
            </a:extLst>
          </p:cNvPr>
          <p:cNvSpPr txBox="1"/>
          <p:nvPr/>
        </p:nvSpPr>
        <p:spPr>
          <a:xfrm>
            <a:off x="471947" y="959395"/>
            <a:ext cx="7492181" cy="681597"/>
          </a:xfrm>
          <a:prstGeom prst="rect">
            <a:avLst/>
          </a:prstGeom>
          <a:noFill/>
        </p:spPr>
        <p:txBody>
          <a:bodyPr wrap="square">
            <a:spAutoFit/>
          </a:bodyPr>
          <a:lstStyle/>
          <a:p>
            <a:pPr>
              <a:lnSpc>
                <a:spcPct val="150000"/>
              </a:lnSpc>
            </a:pPr>
            <a:r>
              <a:rPr lang="en-IN" sz="2900" b="1" dirty="0">
                <a:latin typeface="Times New Roman" panose="02020603050405020304" pitchFamily="18" charset="0"/>
                <a:cs typeface="Times New Roman" panose="02020603050405020304" pitchFamily="18" charset="0"/>
              </a:rPr>
              <a:t>HARDWARE REQUIREMENTS </a:t>
            </a:r>
          </a:p>
        </p:txBody>
      </p:sp>
      <p:sp>
        <p:nvSpPr>
          <p:cNvPr id="5" name="TextBox 4">
            <a:extLst>
              <a:ext uri="{FF2B5EF4-FFF2-40B4-BE49-F238E27FC236}">
                <a16:creationId xmlns:a16="http://schemas.microsoft.com/office/drawing/2014/main" id="{E5551F8C-A9FF-7CF2-51A4-DC9539EF287F}"/>
              </a:ext>
            </a:extLst>
          </p:cNvPr>
          <p:cNvSpPr txBox="1"/>
          <p:nvPr/>
        </p:nvSpPr>
        <p:spPr>
          <a:xfrm>
            <a:off x="1366684" y="1748283"/>
            <a:ext cx="6096000" cy="3361433"/>
          </a:xfrm>
          <a:prstGeom prst="rect">
            <a:avLst/>
          </a:prstGeom>
          <a:noFill/>
        </p:spPr>
        <p:txBody>
          <a:bodyPr wrap="square">
            <a:spAutoFit/>
          </a:bodyPr>
          <a:lstStyle/>
          <a:p>
            <a:pPr marR="829310" indent="304800" algn="just">
              <a:lnSpc>
                <a:spcPct val="150000"/>
              </a:lnSpc>
              <a:spcBef>
                <a:spcPts val="785"/>
              </a:spcBef>
            </a:pP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following</a:t>
            </a:r>
            <a:r>
              <a:rPr lang="en-US" spc="-4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are</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some hardware requirements.</a:t>
            </a:r>
            <a:endParaRPr lang="en-IN" dirty="0">
              <a:latin typeface="Times New Roman" panose="02020603050405020304" pitchFamily="18" charset="0"/>
              <a:ea typeface="Times New Roman" panose="02020603050405020304" pitchFamily="18" charset="0"/>
            </a:endParaRPr>
          </a:p>
          <a:p>
            <a:pPr marL="342900" indent="-342900">
              <a:lnSpc>
                <a:spcPct val="150000"/>
              </a:lnSpc>
              <a:spcBef>
                <a:spcPts val="1200"/>
              </a:spcBef>
              <a:buFont typeface="Wingdings" panose="05000000000000000000" pitchFamily="2" charset="2"/>
              <a:buChar char="Ø"/>
            </a:pPr>
            <a:r>
              <a:rPr lang="en-US" spc="5" dirty="0">
                <a:latin typeface="Times New Roman" panose="02020603050405020304" pitchFamily="18" charset="0"/>
                <a:ea typeface="Times New Roman" panose="02020603050405020304" pitchFamily="18" charset="0"/>
              </a:rPr>
              <a:t>P</a:t>
            </a:r>
            <a:r>
              <a:rPr lang="en-US" dirty="0">
                <a:latin typeface="Times New Roman" panose="02020603050405020304" pitchFamily="18" charset="0"/>
                <a:ea typeface="Times New Roman" panose="02020603050405020304" pitchFamily="18" charset="0"/>
              </a:rPr>
              <a:t>ro</a:t>
            </a:r>
            <a:r>
              <a:rPr lang="en-US" spc="-10" dirty="0">
                <a:latin typeface="Times New Roman" panose="02020603050405020304" pitchFamily="18" charset="0"/>
                <a:ea typeface="Times New Roman" panose="02020603050405020304" pitchFamily="18" charset="0"/>
              </a:rPr>
              <a:t>c</a:t>
            </a:r>
            <a:r>
              <a:rPr lang="en-US" spc="-5" dirty="0">
                <a:latin typeface="Times New Roman" panose="02020603050405020304" pitchFamily="18" charset="0"/>
                <a:ea typeface="Times New Roman" panose="02020603050405020304" pitchFamily="18" charset="0"/>
              </a:rPr>
              <a:t>e</a:t>
            </a:r>
            <a:r>
              <a:rPr lang="en-US" dirty="0">
                <a:latin typeface="Times New Roman" panose="02020603050405020304" pitchFamily="18" charset="0"/>
                <a:ea typeface="Times New Roman" panose="02020603050405020304" pitchFamily="18" charset="0"/>
              </a:rPr>
              <a:t>ssor                     </a:t>
            </a:r>
            <a:r>
              <a:rPr lang="en-US" spc="14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  </a:t>
            </a:r>
            <a:r>
              <a:rPr lang="en-US" spc="295" dirty="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P</a:t>
            </a:r>
            <a:r>
              <a:rPr lang="en-US" spc="-5" dirty="0">
                <a:latin typeface="Times New Roman" panose="02020603050405020304" pitchFamily="18" charset="0"/>
                <a:ea typeface="Times New Roman" panose="02020603050405020304" pitchFamily="18" charset="0"/>
              </a:rPr>
              <a:t>e</a:t>
            </a:r>
            <a:r>
              <a:rPr lang="en-US" dirty="0">
                <a:latin typeface="Times New Roman" panose="02020603050405020304" pitchFamily="18" charset="0"/>
                <a:ea typeface="Times New Roman" panose="02020603050405020304" pitchFamily="18" charset="0"/>
              </a:rPr>
              <a:t>nt</a:t>
            </a:r>
            <a:r>
              <a:rPr lang="en-US" spc="5" dirty="0">
                <a:latin typeface="Times New Roman" panose="02020603050405020304" pitchFamily="18" charset="0"/>
                <a:ea typeface="Times New Roman" panose="02020603050405020304" pitchFamily="18" charset="0"/>
              </a:rPr>
              <a:t>i</a:t>
            </a:r>
            <a:r>
              <a:rPr lang="en-US" dirty="0">
                <a:latin typeface="Times New Roman" panose="02020603050405020304" pitchFamily="18" charset="0"/>
                <a:ea typeface="Times New Roman" panose="02020603050405020304" pitchFamily="18" charset="0"/>
              </a:rPr>
              <a:t>um</a:t>
            </a:r>
            <a:r>
              <a:rPr lang="en-US" spc="5"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a:t>
            </a:r>
            <a:r>
              <a:rPr lang="en-US" spc="-30" dirty="0">
                <a:latin typeface="Times New Roman" panose="02020603050405020304" pitchFamily="18" charset="0"/>
                <a:ea typeface="Times New Roman" panose="02020603050405020304" pitchFamily="18" charset="0"/>
              </a:rPr>
              <a:t>IV</a:t>
            </a:r>
            <a:endParaRPr lang="en-IN" sz="1600" dirty="0">
              <a:latin typeface="Times New Roman" panose="02020603050405020304" pitchFamily="18" charset="0"/>
              <a:ea typeface="Times New Roman" panose="02020603050405020304" pitchFamily="18" charset="0"/>
            </a:endParaRPr>
          </a:p>
          <a:p>
            <a:pPr marL="342900" indent="-342900">
              <a:lnSpc>
                <a:spcPct val="150000"/>
              </a:lnSpc>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RAM                             -    </a:t>
            </a:r>
            <a:r>
              <a:rPr lang="en-US" spc="295"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GB</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(min)</a:t>
            </a:r>
            <a:endParaRPr lang="en-IN" sz="1600" dirty="0">
              <a:latin typeface="Times New Roman" panose="02020603050405020304" pitchFamily="18" charset="0"/>
              <a:ea typeface="Times New Roman" panose="02020603050405020304" pitchFamily="18" charset="0"/>
            </a:endParaRPr>
          </a:p>
          <a:p>
            <a:pPr marL="342900" indent="-342900">
              <a:lnSpc>
                <a:spcPct val="150000"/>
              </a:lnSpc>
              <a:spcBef>
                <a:spcPts val="465"/>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H</a:t>
            </a:r>
            <a:r>
              <a:rPr lang="en-US" spc="-5" dirty="0">
                <a:latin typeface="Times New Roman" panose="02020603050405020304" pitchFamily="18" charset="0"/>
                <a:ea typeface="Times New Roman" panose="02020603050405020304" pitchFamily="18" charset="0"/>
              </a:rPr>
              <a:t>a</a:t>
            </a:r>
            <a:r>
              <a:rPr lang="en-US" dirty="0">
                <a:latin typeface="Times New Roman" panose="02020603050405020304" pitchFamily="18" charset="0"/>
                <a:ea typeface="Times New Roman" panose="02020603050405020304" pitchFamily="18" charset="0"/>
              </a:rPr>
              <a:t>rd </a:t>
            </a:r>
            <a:r>
              <a:rPr lang="en-US" spc="-5" dirty="0">
                <a:latin typeface="Times New Roman" panose="02020603050405020304" pitchFamily="18" charset="0"/>
                <a:ea typeface="Times New Roman" panose="02020603050405020304" pitchFamily="18" charset="0"/>
              </a:rPr>
              <a:t>D</a:t>
            </a:r>
            <a:r>
              <a:rPr lang="en-US" dirty="0">
                <a:latin typeface="Times New Roman" panose="02020603050405020304" pitchFamily="18" charset="0"/>
                <a:ea typeface="Times New Roman" panose="02020603050405020304" pitchFamily="18" charset="0"/>
              </a:rPr>
              <a:t>isk                     </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20 GB</a:t>
            </a:r>
            <a:endParaRPr lang="en-IN" sz="1600" dirty="0">
              <a:latin typeface="Times New Roman" panose="02020603050405020304" pitchFamily="18" charset="0"/>
              <a:ea typeface="Times New Roman" panose="02020603050405020304" pitchFamily="18" charset="0"/>
            </a:endParaRPr>
          </a:p>
          <a:p>
            <a:pPr marL="342900" indent="-342900">
              <a:lnSpc>
                <a:spcPct val="150000"/>
              </a:lnSpc>
              <a:spcBef>
                <a:spcPts val="48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K</a:t>
            </a:r>
            <a:r>
              <a:rPr lang="en-US" spc="15" dirty="0">
                <a:latin typeface="Times New Roman" panose="02020603050405020304" pitchFamily="18" charset="0"/>
                <a:ea typeface="Times New Roman" panose="02020603050405020304" pitchFamily="18" charset="0"/>
              </a:rPr>
              <a:t>e</a:t>
            </a:r>
            <a:r>
              <a:rPr lang="en-US" dirty="0">
                <a:latin typeface="Times New Roman" panose="02020603050405020304" pitchFamily="18" charset="0"/>
                <a:ea typeface="Times New Roman" panose="02020603050405020304" pitchFamily="18" charset="0"/>
              </a:rPr>
              <a:t>y</a:t>
            </a:r>
            <a:r>
              <a:rPr lang="en-US" spc="-25" dirty="0">
                <a:latin typeface="Times New Roman" panose="02020603050405020304" pitchFamily="18" charset="0"/>
                <a:ea typeface="Times New Roman" panose="02020603050405020304" pitchFamily="18" charset="0"/>
              </a:rPr>
              <a:t>board</a:t>
            </a:r>
            <a:r>
              <a:rPr lang="en-US" dirty="0">
                <a:latin typeface="Times New Roman" panose="02020603050405020304" pitchFamily="18" charset="0"/>
                <a:ea typeface="Times New Roman" panose="02020603050405020304" pitchFamily="18" charset="0"/>
              </a:rPr>
              <a:t>                       -   </a:t>
            </a:r>
            <a:r>
              <a:rPr lang="en-US" spc="10" dirty="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S</a:t>
            </a:r>
            <a:r>
              <a:rPr lang="en-US" dirty="0">
                <a:latin typeface="Times New Roman" panose="02020603050405020304" pitchFamily="18" charset="0"/>
                <a:ea typeface="Times New Roman" panose="02020603050405020304" pitchFamily="18" charset="0"/>
              </a:rPr>
              <a:t>tand</a:t>
            </a:r>
            <a:r>
              <a:rPr lang="en-US" spc="-5" dirty="0">
                <a:latin typeface="Times New Roman" panose="02020603050405020304" pitchFamily="18" charset="0"/>
                <a:ea typeface="Times New Roman" panose="02020603050405020304" pitchFamily="18" charset="0"/>
              </a:rPr>
              <a:t>a</a:t>
            </a:r>
            <a:r>
              <a:rPr lang="en-US" dirty="0">
                <a:latin typeface="Times New Roman" panose="02020603050405020304" pitchFamily="18" charset="0"/>
                <a:ea typeface="Times New Roman" panose="02020603050405020304" pitchFamily="18" charset="0"/>
              </a:rPr>
              <a:t>rd Windows K</a:t>
            </a:r>
            <a:r>
              <a:rPr lang="en-US" spc="-5" dirty="0">
                <a:latin typeface="Times New Roman" panose="02020603050405020304" pitchFamily="18" charset="0"/>
                <a:ea typeface="Times New Roman" panose="02020603050405020304" pitchFamily="18" charset="0"/>
              </a:rPr>
              <a:t>e</a:t>
            </a:r>
            <a:r>
              <a:rPr lang="en-US" spc="-25" dirty="0">
                <a:latin typeface="Times New Roman" panose="02020603050405020304" pitchFamily="18" charset="0"/>
                <a:ea typeface="Times New Roman" panose="02020603050405020304" pitchFamily="18" charset="0"/>
              </a:rPr>
              <a:t>y</a:t>
            </a:r>
            <a:r>
              <a:rPr lang="en-US" spc="10" dirty="0">
                <a:latin typeface="Times New Roman" panose="02020603050405020304" pitchFamily="18" charset="0"/>
                <a:ea typeface="Times New Roman" panose="02020603050405020304" pitchFamily="18" charset="0"/>
              </a:rPr>
              <a:t>b</a:t>
            </a:r>
            <a:r>
              <a:rPr lang="en-US" dirty="0">
                <a:latin typeface="Times New Roman" panose="02020603050405020304" pitchFamily="18" charset="0"/>
                <a:ea typeface="Times New Roman" panose="02020603050405020304" pitchFamily="18" charset="0"/>
              </a:rPr>
              <a:t>o</a:t>
            </a:r>
            <a:r>
              <a:rPr lang="en-US" spc="5" dirty="0">
                <a:latin typeface="Times New Roman" panose="02020603050405020304" pitchFamily="18" charset="0"/>
                <a:ea typeface="Times New Roman" panose="02020603050405020304" pitchFamily="18" charset="0"/>
              </a:rPr>
              <a:t>a</a:t>
            </a:r>
            <a:r>
              <a:rPr lang="en-US" dirty="0">
                <a:latin typeface="Times New Roman" panose="02020603050405020304" pitchFamily="18" charset="0"/>
                <a:ea typeface="Times New Roman" panose="02020603050405020304" pitchFamily="18" charset="0"/>
              </a:rPr>
              <a:t>rd</a:t>
            </a:r>
            <a:endParaRPr lang="en-IN" sz="1600" dirty="0">
              <a:latin typeface="Times New Roman" panose="02020603050405020304" pitchFamily="18" charset="0"/>
              <a:ea typeface="Times New Roman" panose="02020603050405020304" pitchFamily="18" charset="0"/>
            </a:endParaRPr>
          </a:p>
          <a:p>
            <a:pPr marL="342900" indent="-342900">
              <a:lnSpc>
                <a:spcPct val="150000"/>
              </a:lnSpc>
              <a:spcBef>
                <a:spcPts val="465"/>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Mouse                           </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a:t>
            </a:r>
            <a:r>
              <a:rPr lang="en-US" spc="-5" dirty="0">
                <a:latin typeface="Times New Roman" panose="02020603050405020304" pitchFamily="18" charset="0"/>
                <a:ea typeface="Times New Roman" panose="02020603050405020304" pitchFamily="18" charset="0"/>
              </a:rPr>
              <a:t>w</a:t>
            </a:r>
            <a:r>
              <a:rPr lang="en-US" dirty="0">
                <a:latin typeface="Times New Roman" panose="02020603050405020304" pitchFamily="18" charset="0"/>
                <a:ea typeface="Times New Roman" panose="02020603050405020304" pitchFamily="18" charset="0"/>
              </a:rPr>
              <a:t>o or </a:t>
            </a:r>
            <a:r>
              <a:rPr lang="en-US" spc="-5" dirty="0">
                <a:latin typeface="Times New Roman" panose="02020603050405020304" pitchFamily="18" charset="0"/>
                <a:ea typeface="Times New Roman" panose="02020603050405020304" pitchFamily="18" charset="0"/>
              </a:rPr>
              <a:t>T</a:t>
            </a:r>
            <a:r>
              <a:rPr lang="en-US" dirty="0">
                <a:latin typeface="Times New Roman" panose="02020603050405020304" pitchFamily="18" charset="0"/>
                <a:ea typeface="Times New Roman" panose="02020603050405020304" pitchFamily="18" charset="0"/>
              </a:rPr>
              <a:t>hree</a:t>
            </a:r>
            <a:r>
              <a:rPr lang="en-US" spc="5"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B</a:t>
            </a:r>
            <a:r>
              <a:rPr lang="en-US" dirty="0">
                <a:latin typeface="Times New Roman" panose="02020603050405020304" pitchFamily="18" charset="0"/>
                <a:ea typeface="Times New Roman" panose="02020603050405020304" pitchFamily="18" charset="0"/>
              </a:rPr>
              <a:t>ut</a:t>
            </a:r>
            <a:r>
              <a:rPr lang="en-US" spc="5" dirty="0">
                <a:latin typeface="Times New Roman" panose="02020603050405020304" pitchFamily="18" charset="0"/>
                <a:ea typeface="Times New Roman" panose="02020603050405020304" pitchFamily="18" charset="0"/>
              </a:rPr>
              <a:t>t</a:t>
            </a:r>
            <a:r>
              <a:rPr lang="en-US" dirty="0">
                <a:latin typeface="Times New Roman" panose="02020603050405020304" pitchFamily="18" charset="0"/>
                <a:ea typeface="Times New Roman" panose="02020603050405020304" pitchFamily="18" charset="0"/>
              </a:rPr>
              <a:t>on Mouse</a:t>
            </a:r>
            <a:endParaRPr lang="en-IN" sz="1600" dirty="0">
              <a:latin typeface="Times New Roman" panose="02020603050405020304" pitchFamily="18" charset="0"/>
              <a:ea typeface="Times New Roman" panose="02020603050405020304" pitchFamily="18" charset="0"/>
            </a:endParaRPr>
          </a:p>
          <a:p>
            <a:pPr marL="342900" indent="-342900">
              <a:lnSpc>
                <a:spcPct val="150000"/>
              </a:lnSpc>
              <a:spcBef>
                <a:spcPts val="48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Monitor                         </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  </a:t>
            </a:r>
            <a:r>
              <a:rPr lang="en-US" spc="295" dirty="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S</a:t>
            </a:r>
            <a:r>
              <a:rPr lang="en-US" dirty="0">
                <a:latin typeface="Times New Roman" panose="02020603050405020304" pitchFamily="18" charset="0"/>
                <a:ea typeface="Times New Roman" panose="02020603050405020304" pitchFamily="18" charset="0"/>
              </a:rPr>
              <a:t>V</a:t>
            </a:r>
            <a:r>
              <a:rPr lang="en-US" spc="-5" dirty="0">
                <a:latin typeface="Times New Roman" panose="02020603050405020304" pitchFamily="18" charset="0"/>
                <a:ea typeface="Times New Roman" panose="02020603050405020304" pitchFamily="18" charset="0"/>
              </a:rPr>
              <a:t>G</a:t>
            </a:r>
            <a:r>
              <a:rPr lang="en-US" dirty="0">
                <a:latin typeface="Times New Roman" panose="02020603050405020304" pitchFamily="18" charset="0"/>
                <a:ea typeface="Times New Roman" panose="02020603050405020304" pitchFamily="18" charset="0"/>
              </a:rPr>
              <a:t>A</a:t>
            </a:r>
            <a:endParaRPr lang="en-IN"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4463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52F62-EDA4-F8BF-138E-6EC270C9013A}"/>
              </a:ext>
            </a:extLst>
          </p:cNvPr>
          <p:cNvSpPr txBox="1"/>
          <p:nvPr/>
        </p:nvSpPr>
        <p:spPr>
          <a:xfrm>
            <a:off x="521110" y="621579"/>
            <a:ext cx="6096000" cy="538609"/>
          </a:xfrm>
          <a:prstGeom prst="rect">
            <a:avLst/>
          </a:prstGeom>
          <a:noFill/>
        </p:spPr>
        <p:txBody>
          <a:bodyPr wrap="square">
            <a:spAutoFit/>
          </a:bodyPr>
          <a:lstStyle/>
          <a:p>
            <a:r>
              <a:rPr lang="en-IN" sz="2900" b="1" dirty="0">
                <a:latin typeface="Times New Roman" panose="02020603050405020304" pitchFamily="18" charset="0"/>
                <a:cs typeface="Times New Roman" panose="02020603050405020304" pitchFamily="18" charset="0"/>
              </a:rPr>
              <a:t>SOFTWARE  REQUIREMENTS</a:t>
            </a:r>
            <a:endParaRPr lang="en-IN" sz="2900" b="1" dirty="0"/>
          </a:p>
        </p:txBody>
      </p:sp>
      <p:sp>
        <p:nvSpPr>
          <p:cNvPr id="5" name="TextBox 4">
            <a:extLst>
              <a:ext uri="{FF2B5EF4-FFF2-40B4-BE49-F238E27FC236}">
                <a16:creationId xmlns:a16="http://schemas.microsoft.com/office/drawing/2014/main" id="{1885B97B-03E2-14A1-426B-2B4D80581582}"/>
              </a:ext>
            </a:extLst>
          </p:cNvPr>
          <p:cNvSpPr txBox="1"/>
          <p:nvPr/>
        </p:nvSpPr>
        <p:spPr>
          <a:xfrm>
            <a:off x="1238865" y="1290367"/>
            <a:ext cx="8007772" cy="3746154"/>
          </a:xfrm>
          <a:prstGeom prst="rect">
            <a:avLst/>
          </a:prstGeom>
          <a:noFill/>
        </p:spPr>
        <p:txBody>
          <a:bodyPr wrap="square">
            <a:spAutoFit/>
          </a:bodyPr>
          <a:lstStyle/>
          <a:p>
            <a:pPr marL="304800" marR="683895" indent="457200" algn="just">
              <a:lnSpc>
                <a:spcPct val="150000"/>
              </a:lnSpc>
            </a:pP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following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are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some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software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requirements.</a:t>
            </a:r>
            <a:endParaRPr lang="en-IN" dirty="0">
              <a:latin typeface="Times New Roman" panose="02020603050405020304" pitchFamily="18" charset="0"/>
              <a:ea typeface="Times New Roman" panose="02020603050405020304" pitchFamily="18" charset="0"/>
            </a:endParaRPr>
          </a:p>
          <a:p>
            <a:pPr marL="342900" indent="-342900" algn="just">
              <a:lnSpc>
                <a:spcPct val="150000"/>
              </a:lnSpc>
              <a:spcBef>
                <a:spcPts val="1200"/>
              </a:spcBef>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Operating system 	                :   Windows 7 Ultimate.</a:t>
            </a:r>
            <a:endParaRPr lang="en-IN" sz="1600" dirty="0">
              <a:latin typeface="Times New Roman" panose="02020603050405020304" pitchFamily="18" charset="0"/>
              <a:ea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Coding Language		:   Python.</a:t>
            </a:r>
            <a:endParaRPr lang="en-IN" sz="1600" dirty="0">
              <a:latin typeface="Times New Roman" panose="02020603050405020304" pitchFamily="18" charset="0"/>
              <a:ea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Front-End			:   Python.</a:t>
            </a:r>
            <a:endParaRPr lang="en-IN" sz="1600" dirty="0">
              <a:latin typeface="Times New Roman" panose="02020603050405020304" pitchFamily="18" charset="0"/>
              <a:ea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Back-End			:   Django-ORM</a:t>
            </a:r>
            <a:endParaRPr lang="en-IN" sz="1600" dirty="0">
              <a:latin typeface="Times New Roman" panose="02020603050405020304" pitchFamily="18" charset="0"/>
              <a:ea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Designing			:   Html, CSS, JavaScript.</a:t>
            </a:r>
            <a:endParaRPr lang="en-IN" sz="1600" dirty="0">
              <a:latin typeface="Times New Roman" panose="02020603050405020304" pitchFamily="18" charset="0"/>
              <a:ea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Data Base			:   MySQL (WAMP Server).</a:t>
            </a:r>
            <a:endParaRPr lang="en-IN"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2456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TotalTime>
  <Words>2072</Words>
  <Application>Microsoft Office PowerPoint</Application>
  <PresentationFormat>Widescreen</PresentationFormat>
  <Paragraphs>152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Consolas</vt:lpstr>
      <vt:lpstr>Times New Roman</vt:lpstr>
      <vt:lpstr>Wingdings</vt:lpstr>
      <vt:lpstr>Office Theme</vt:lpstr>
      <vt:lpstr>PowerPoint Presentation</vt:lpstr>
      <vt:lpstr>PowerPoint Presentation</vt:lpstr>
      <vt:lpstr>ABSTRACT</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 View_Financial_Type_Ratio(request):     detection_ratio.objects.all().delete()     rratio = ""     kword = 'Fraud'     print(kword)     obj = Financial_Fraud_Prediction.objects.all().filter(Q(Prediction=kword))     obj1 = Financial_Fraud_Prediction.objects.all()     count = obj.count();     count1 = obj1.count();     ratio = (count / count1) * 100     if ratio != 0:         detection_ratio.objects.create(names=kword, ratio=ratio)      ratio1 = ""     kword1 = 'No Fraud'     print(kword1)     obj1 = Financial_Fraud_Prediction.objects.all().filter(Q(Prediction=kword1))     obj11 = Financial_Fraud_Prediction.objects.all()     count1 = obj1.count();     count11 = obj11.count();     ratio1 = (count1 / count11) * 100     if ratio1 != 0:         detection_ratio.objects.create(names=kword1, ratio=ratio1)       obj = detection_ratio.objects.all()     return render(request, 'SProvider/View_Financial_Type_Ratio.html', {'objs': obj})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sugamanchi narender</dc:creator>
  <cp:lastModifiedBy>sugamanchi narender</cp:lastModifiedBy>
  <cp:revision>27</cp:revision>
  <dcterms:created xsi:type="dcterms:W3CDTF">2024-02-27T13:57:07Z</dcterms:created>
  <dcterms:modified xsi:type="dcterms:W3CDTF">2024-03-26T07:10:29Z</dcterms:modified>
</cp:coreProperties>
</file>